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323" r:id="rId2"/>
    <p:sldId id="459" r:id="rId3"/>
    <p:sldId id="441" r:id="rId4"/>
    <p:sldId id="395" r:id="rId5"/>
    <p:sldId id="462" r:id="rId6"/>
    <p:sldId id="463" r:id="rId7"/>
    <p:sldId id="464" r:id="rId8"/>
    <p:sldId id="453" r:id="rId9"/>
    <p:sldId id="466" r:id="rId10"/>
    <p:sldId id="460" r:id="rId11"/>
    <p:sldId id="513" r:id="rId12"/>
    <p:sldId id="461" r:id="rId13"/>
    <p:sldId id="502" r:id="rId14"/>
    <p:sldId id="489" r:id="rId15"/>
    <p:sldId id="467" r:id="rId16"/>
    <p:sldId id="523" r:id="rId17"/>
    <p:sldId id="468" r:id="rId18"/>
    <p:sldId id="471" r:id="rId19"/>
    <p:sldId id="472" r:id="rId20"/>
    <p:sldId id="473" r:id="rId21"/>
    <p:sldId id="454" r:id="rId22"/>
    <p:sldId id="520" r:id="rId23"/>
    <p:sldId id="499" r:id="rId24"/>
    <p:sldId id="474" r:id="rId25"/>
    <p:sldId id="500" r:id="rId26"/>
    <p:sldId id="501" r:id="rId27"/>
    <p:sldId id="522" r:id="rId28"/>
    <p:sldId id="475" r:id="rId29"/>
    <p:sldId id="476" r:id="rId30"/>
    <p:sldId id="477" r:id="rId31"/>
    <p:sldId id="479" r:id="rId32"/>
    <p:sldId id="482" r:id="rId33"/>
    <p:sldId id="481" r:id="rId34"/>
    <p:sldId id="478" r:id="rId35"/>
    <p:sldId id="483" r:id="rId36"/>
    <p:sldId id="484" r:id="rId37"/>
    <p:sldId id="521" r:id="rId38"/>
    <p:sldId id="508" r:id="rId39"/>
    <p:sldId id="511" r:id="rId40"/>
    <p:sldId id="507" r:id="rId41"/>
    <p:sldId id="512" r:id="rId42"/>
    <p:sldId id="503" r:id="rId43"/>
    <p:sldId id="485" r:id="rId44"/>
    <p:sldId id="486" r:id="rId45"/>
    <p:sldId id="487" r:id="rId46"/>
    <p:sldId id="488" r:id="rId47"/>
    <p:sldId id="490" r:id="rId48"/>
    <p:sldId id="504" r:id="rId49"/>
    <p:sldId id="491" r:id="rId50"/>
    <p:sldId id="505" r:id="rId51"/>
    <p:sldId id="514" r:id="rId52"/>
    <p:sldId id="516" r:id="rId53"/>
    <p:sldId id="515" r:id="rId54"/>
    <p:sldId id="519" r:id="rId55"/>
    <p:sldId id="497" r:id="rId56"/>
    <p:sldId id="498" r:id="rId57"/>
    <p:sldId id="518" r:id="rId58"/>
    <p:sldId id="517" r:id="rId59"/>
    <p:sldId id="444" r:id="rId60"/>
    <p:sldId id="445" r:id="rId61"/>
    <p:sldId id="433" r:id="rId62"/>
    <p:sldId id="434" r:id="rId63"/>
    <p:sldId id="435" r:id="rId64"/>
    <p:sldId id="436" r:id="rId65"/>
    <p:sldId id="424" r:id="rId66"/>
    <p:sldId id="458" r:id="rId6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00" autoAdjust="0"/>
  </p:normalViewPr>
  <p:slideViewPr>
    <p:cSldViewPr snapToGrid="0" snapToObjects="1">
      <p:cViewPr varScale="1">
        <p:scale>
          <a:sx n="91" d="100"/>
          <a:sy n="91" d="100"/>
        </p:scale>
        <p:origin x="-100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E9D04-FB9E-6441-9E4D-085187DC173C}" type="datetimeFigureOut">
              <a:rPr lang="fr-FR" smtClean="0"/>
              <a:t>18/05/17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FA68C-AE6D-5F4F-A734-491C4DE16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1358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13EA7-7730-A74E-85E5-C4137B57F639}" type="datetimeFigureOut">
              <a:rPr lang="fr-FR" smtClean="0"/>
              <a:t>15/05/17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EE08E-52B9-2545-A9CF-6D863B522C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5165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19E9-CD1E-3349-B55C-3ECBDBC71B29}" type="datetime1">
              <a:rPr lang="fr-FR" smtClean="0"/>
              <a:t>18/05/17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4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B076-6CCF-A243-A3A5-4BCCFCBDF23F}" type="datetime1">
              <a:rPr lang="fr-FR" smtClean="0"/>
              <a:t>18/05/17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74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9F09-5717-C84C-ADAE-7A05439C455A}" type="datetime1">
              <a:rPr lang="fr-FR" smtClean="0"/>
              <a:t>18/05/17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62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F0C8-5C63-3140-A840-A41936C85986}" type="datetime1">
              <a:rPr lang="fr-FR" smtClean="0"/>
              <a:t>18/05/17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84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84F3-A0C2-0742-9755-9E2BF24EA3A3}" type="datetime1">
              <a:rPr lang="fr-FR" smtClean="0"/>
              <a:t>18/05/17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8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10AB-D054-4B4F-A2C7-79770F74F967}" type="datetime1">
              <a:rPr lang="fr-FR" smtClean="0"/>
              <a:t>18/05/17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85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D165-9705-5044-9B1B-C32223FB5765}" type="datetime1">
              <a:rPr lang="fr-FR" smtClean="0"/>
              <a:t>18/05/17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53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3488-AF52-9443-B401-7BDDC66B506A}" type="datetime1">
              <a:rPr lang="fr-FR" smtClean="0"/>
              <a:t>18/05/17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8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8D7E-5EC4-A34F-9AEE-DB93AB43288C}" type="datetime1">
              <a:rPr lang="fr-FR" smtClean="0"/>
              <a:t>18/05/17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54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BBD8-5770-7547-BCA3-890543AC171E}" type="datetime1">
              <a:rPr lang="fr-FR" smtClean="0"/>
              <a:t>18/05/17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02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F8C4-AAA4-8E41-837F-67D2963DE8F5}" type="datetime1">
              <a:rPr lang="fr-FR" smtClean="0"/>
              <a:t>18/05/17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97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2F13F-05C0-B84E-A72A-9447B336F84E}" type="datetime1">
              <a:rPr lang="fr-FR" smtClean="0"/>
              <a:t>18/05/17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06C1C-0A13-B140-9554-AB13F6C3DB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46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limaf.readthedocs.io/en/latest/functions_data.html?highlight=cproject" TargetMode="Externa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limaf.readthedocs.io/en/latest/scripts/plot.html" TargetMode="Externa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limaf.readthedocs.io/en/latest/functions_data.html?highlight=derive" TargetMode="External"/><Relationship Id="rId3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hotline.tgcc@cea.fr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vp-ciclad@ipsl.jussieu.fr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159714"/>
            <a:ext cx="9144000" cy="328196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/>
          <a:stretch/>
        </p:blipFill>
        <p:spPr bwMode="auto">
          <a:xfrm>
            <a:off x="2411029" y="1159715"/>
            <a:ext cx="4847335" cy="328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11" y="4185524"/>
            <a:ext cx="1142432" cy="5123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6" y="2853524"/>
            <a:ext cx="9144000" cy="1125578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17" name="Image 16" descr="Logo-Convergen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03" y="6376981"/>
            <a:ext cx="2759909" cy="41123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002082" y="2835145"/>
            <a:ext cx="71038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 smtClean="0">
                <a:solidFill>
                  <a:schemeClr val="bg1"/>
                </a:solidFill>
                <a:latin typeface="Avenir Book"/>
                <a:cs typeface="Avenir Book"/>
              </a:rPr>
              <a:t>CliMAF</a:t>
            </a:r>
            <a:r>
              <a:rPr lang="fr-FR" sz="3200" b="1" dirty="0" smtClean="0">
                <a:solidFill>
                  <a:schemeClr val="bg1"/>
                </a:solidFill>
                <a:latin typeface="Avenir Book"/>
                <a:cs typeface="Avenir Book"/>
              </a:rPr>
              <a:t> </a:t>
            </a:r>
            <a:r>
              <a:rPr lang="fr-FR" sz="3200" b="1" dirty="0" err="1" smtClean="0">
                <a:solidFill>
                  <a:schemeClr val="bg1"/>
                </a:solidFill>
                <a:latin typeface="Avenir Book"/>
                <a:cs typeface="Avenir Book"/>
              </a:rPr>
              <a:t>Earth</a:t>
            </a:r>
            <a:r>
              <a:rPr lang="fr-FR" sz="3200" b="1" dirty="0" smtClean="0">
                <a:solidFill>
                  <a:schemeClr val="bg1"/>
                </a:solidFill>
                <a:latin typeface="Avenir Book"/>
                <a:cs typeface="Avenir Book"/>
              </a:rPr>
              <a:t> System Model Evaluation Platform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87059" y="4911639"/>
            <a:ext cx="4664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Evaluating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/</a:t>
            </a:r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comparing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 a set of simulations/</a:t>
            </a:r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models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 on </a:t>
            </a:r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Ciclad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:</a:t>
            </a:r>
          </a:p>
          <a:p>
            <a:pPr algn="ctr"/>
            <a:r>
              <a:rPr lang="fr-FR" sz="2000" b="1" dirty="0" err="1" smtClean="0">
                <a:solidFill>
                  <a:srgbClr val="000000"/>
                </a:solidFill>
                <a:latin typeface="Avenir Book"/>
                <a:cs typeface="Avenir Book"/>
              </a:rPr>
              <a:t>Demo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 </a:t>
            </a:r>
            <a:r>
              <a:rPr lang="fr-FR" sz="2000" b="1" dirty="0">
                <a:solidFill>
                  <a:srgbClr val="000000"/>
                </a:solidFill>
                <a:latin typeface="Avenir Book"/>
                <a:cs typeface="Avenir Book"/>
              </a:rPr>
              <a:t>/</a:t>
            </a:r>
            <a:r>
              <a:rPr lang="fr-FR" sz="2000" b="1" dirty="0" smtClean="0">
                <a:solidFill>
                  <a:srgbClr val="000000"/>
                </a:solidFill>
                <a:latin typeface="Avenir Book"/>
                <a:cs typeface="Avenir Book"/>
              </a:rPr>
              <a:t> TP</a:t>
            </a:r>
            <a:endParaRPr lang="fr-FR" sz="2000" b="1" dirty="0" smtClean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46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029025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27863" y="4235390"/>
            <a:ext cx="79607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2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.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Playing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Atlas Explorer</a:t>
            </a:r>
          </a:p>
        </p:txBody>
      </p:sp>
      <p:pic>
        <p:nvPicPr>
          <p:cNvPr id="14" name="Image 1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4313158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33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09466" y="2266586"/>
            <a:ext cx="76364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venir Book"/>
                <a:cs typeface="Avenir Book"/>
              </a:rPr>
              <a:t>Atlas Explorer </a:t>
            </a:r>
            <a:r>
              <a:rPr lang="fr-FR" dirty="0" err="1">
                <a:latin typeface="Avenir Book"/>
                <a:cs typeface="Avenir Book"/>
              </a:rPr>
              <a:t>is</a:t>
            </a:r>
            <a:r>
              <a:rPr lang="fr-FR" dirty="0">
                <a:latin typeface="Avenir Book"/>
                <a:cs typeface="Avenir Book"/>
              </a:rPr>
              <a:t> an </a:t>
            </a:r>
            <a:r>
              <a:rPr lang="fr-FR" dirty="0" err="1">
                <a:latin typeface="Avenir Book"/>
                <a:cs typeface="Avenir Book"/>
              </a:rPr>
              <a:t>easy</a:t>
            </a:r>
            <a:r>
              <a:rPr lang="fr-FR" dirty="0">
                <a:latin typeface="Avenir Book"/>
                <a:cs typeface="Avenir Book"/>
              </a:rPr>
              <a:t> and flexible </a:t>
            </a:r>
            <a:r>
              <a:rPr lang="fr-FR" dirty="0" err="1">
                <a:latin typeface="Avenir Book"/>
                <a:cs typeface="Avenir Book"/>
              </a:rPr>
              <a:t>way</a:t>
            </a:r>
            <a:r>
              <a:rPr lang="fr-FR" dirty="0">
                <a:latin typeface="Avenir Book"/>
                <a:cs typeface="Avenir Book"/>
              </a:rPr>
              <a:t> to </a:t>
            </a:r>
            <a:r>
              <a:rPr lang="fr-FR" dirty="0" err="1">
                <a:latin typeface="Avenir Book"/>
                <a:cs typeface="Avenir Book"/>
              </a:rPr>
              <a:t>produce</a:t>
            </a:r>
            <a:r>
              <a:rPr lang="fr-FR" dirty="0">
                <a:latin typeface="Avenir Book"/>
                <a:cs typeface="Avenir Book"/>
              </a:rPr>
              <a:t> an html </a:t>
            </a:r>
            <a:r>
              <a:rPr lang="fr-FR" dirty="0" smtClean="0">
                <a:latin typeface="Avenir Book"/>
                <a:cs typeface="Avenir Book"/>
              </a:rPr>
              <a:t>page </a:t>
            </a:r>
            <a:r>
              <a:rPr lang="fr-FR" dirty="0" err="1" smtClean="0">
                <a:latin typeface="Avenir Book"/>
                <a:cs typeface="Avenir Book"/>
              </a:rPr>
              <a:t>showing</a:t>
            </a:r>
            <a:r>
              <a:rPr lang="fr-FR" dirty="0" smtClean="0">
                <a:latin typeface="Avenir Book"/>
                <a:cs typeface="Avenir Book"/>
              </a:rPr>
              <a:t> climatologies and </a:t>
            </a:r>
            <a:r>
              <a:rPr lang="fr-FR" dirty="0" err="1" smtClean="0">
                <a:latin typeface="Avenir Book"/>
                <a:cs typeface="Avenir Book"/>
              </a:rPr>
              <a:t>difference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maps</a:t>
            </a:r>
            <a:r>
              <a:rPr lang="fr-FR" dirty="0" smtClean="0">
                <a:latin typeface="Avenir Book"/>
                <a:cs typeface="Avenir Book"/>
              </a:rPr>
              <a:t> (</a:t>
            </a:r>
            <a:r>
              <a:rPr lang="fr-FR" dirty="0" err="1" smtClean="0">
                <a:latin typeface="Avenir Book"/>
                <a:cs typeface="Avenir Book"/>
              </a:rPr>
              <a:t>with</a:t>
            </a:r>
            <a:r>
              <a:rPr lang="fr-FR" dirty="0" smtClean="0">
                <a:latin typeface="Avenir Book"/>
                <a:cs typeface="Avenir Book"/>
              </a:rPr>
              <a:t> a </a:t>
            </a:r>
            <a:r>
              <a:rPr lang="fr-FR" dirty="0" err="1" smtClean="0">
                <a:latin typeface="Avenir Book"/>
                <a:cs typeface="Avenir Book"/>
              </a:rPr>
              <a:t>reference</a:t>
            </a:r>
            <a:r>
              <a:rPr lang="fr-FR" dirty="0" smtClean="0">
                <a:latin typeface="Avenir Book"/>
                <a:cs typeface="Avenir Book"/>
              </a:rPr>
              <a:t>) on a set of </a:t>
            </a:r>
            <a:r>
              <a:rPr lang="fr-FR" dirty="0" err="1" smtClean="0">
                <a:latin typeface="Avenir Book"/>
                <a:cs typeface="Avenir Book"/>
              </a:rPr>
              <a:t>datasets</a:t>
            </a:r>
            <a:r>
              <a:rPr lang="fr-FR" dirty="0" smtClean="0">
                <a:latin typeface="Avenir Book"/>
                <a:cs typeface="Avenir Book"/>
              </a:rPr>
              <a:t> (simulations, </a:t>
            </a:r>
            <a:r>
              <a:rPr lang="fr-FR" dirty="0" err="1" smtClean="0">
                <a:latin typeface="Avenir Book"/>
                <a:cs typeface="Avenir Book"/>
              </a:rPr>
              <a:t>models</a:t>
            </a:r>
            <a:r>
              <a:rPr lang="fr-FR" dirty="0" smtClean="0">
                <a:latin typeface="Avenir Book"/>
                <a:cs typeface="Avenir Book"/>
              </a:rPr>
              <a:t>, </a:t>
            </a:r>
            <a:r>
              <a:rPr lang="fr-FR" dirty="0" err="1" smtClean="0">
                <a:latin typeface="Avenir Book"/>
                <a:cs typeface="Avenir Book"/>
              </a:rPr>
              <a:t>different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periods</a:t>
            </a:r>
            <a:r>
              <a:rPr lang="fr-FR" dirty="0" smtClean="0">
                <a:latin typeface="Avenir Book"/>
                <a:cs typeface="Avenir Book"/>
              </a:rPr>
              <a:t>…)</a:t>
            </a:r>
            <a:r>
              <a:rPr lang="fr-FR" dirty="0" smtClean="0">
                <a:latin typeface="Avenir Book"/>
                <a:cs typeface="Avenir Book"/>
              </a:rPr>
              <a:t>.</a:t>
            </a:r>
          </a:p>
          <a:p>
            <a:endParaRPr lang="fr-FR" dirty="0" smtClean="0">
              <a:latin typeface="Avenir Book"/>
              <a:cs typeface="Avenir Book"/>
            </a:endParaRPr>
          </a:p>
          <a:p>
            <a:r>
              <a:rPr lang="fr-FR" dirty="0" smtClean="0">
                <a:latin typeface="Avenir Book"/>
                <a:cs typeface="Avenir Book"/>
              </a:rPr>
              <a:t>The main goal of the Atlas Explorer </a:t>
            </a:r>
            <a:r>
              <a:rPr lang="fr-FR" dirty="0" err="1" smtClean="0">
                <a:latin typeface="Avenir Book"/>
                <a:cs typeface="Avenir Book"/>
              </a:rPr>
              <a:t>is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provide</a:t>
            </a:r>
            <a:r>
              <a:rPr lang="fr-FR" dirty="0" smtClean="0">
                <a:latin typeface="Avenir Book"/>
                <a:cs typeface="Avenir Book"/>
              </a:rPr>
              <a:t> the user </a:t>
            </a:r>
            <a:r>
              <a:rPr lang="fr-FR" dirty="0" err="1" smtClean="0">
                <a:latin typeface="Avenir Book"/>
                <a:cs typeface="Avenir Book"/>
              </a:rPr>
              <a:t>with</a:t>
            </a:r>
            <a:r>
              <a:rPr lang="fr-FR" dirty="0" smtClean="0">
                <a:latin typeface="Avenir Book"/>
                <a:cs typeface="Avenir Book"/>
              </a:rPr>
              <a:t> a set of </a:t>
            </a:r>
            <a:r>
              <a:rPr lang="fr-FR" dirty="0" err="1" smtClean="0">
                <a:latin typeface="Avenir Book"/>
                <a:cs typeface="Avenir Book"/>
              </a:rPr>
              <a:t>predefined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features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assess</a:t>
            </a:r>
            <a:r>
              <a:rPr lang="fr-FR" dirty="0" smtClean="0">
                <a:latin typeface="Avenir Book"/>
                <a:cs typeface="Avenir Book"/>
              </a:rPr>
              <a:t> a variable (</a:t>
            </a:r>
            <a:r>
              <a:rPr lang="fr-FR" dirty="0" err="1" smtClean="0">
                <a:latin typeface="Avenir Book"/>
                <a:cs typeface="Avenir Book"/>
              </a:rPr>
              <a:t>plotting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parameters</a:t>
            </a:r>
            <a:r>
              <a:rPr lang="fr-FR" dirty="0" smtClean="0">
                <a:latin typeface="Avenir Book"/>
                <a:cs typeface="Avenir Book"/>
              </a:rPr>
              <a:t>, default </a:t>
            </a:r>
            <a:r>
              <a:rPr lang="fr-FR" dirty="0" err="1" smtClean="0">
                <a:latin typeface="Avenir Book"/>
                <a:cs typeface="Avenir Book"/>
              </a:rPr>
              <a:t>observational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reference</a:t>
            </a:r>
            <a:r>
              <a:rPr lang="fr-FR" dirty="0" smtClean="0">
                <a:latin typeface="Avenir Book"/>
                <a:cs typeface="Avenir Book"/>
              </a:rPr>
              <a:t>) </a:t>
            </a:r>
            <a:r>
              <a:rPr lang="fr-FR" dirty="0" err="1" smtClean="0">
                <a:latin typeface="Avenir Book"/>
                <a:cs typeface="Avenir Book"/>
              </a:rPr>
              <a:t>while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keeping</a:t>
            </a:r>
            <a:r>
              <a:rPr lang="fr-FR" dirty="0" smtClean="0">
                <a:latin typeface="Avenir Book"/>
                <a:cs typeface="Avenir Book"/>
              </a:rPr>
              <a:t> a lot of control on the diagnostics </a:t>
            </a:r>
            <a:r>
              <a:rPr lang="fr-FR" dirty="0" err="1" smtClean="0">
                <a:latin typeface="Avenir Book"/>
                <a:cs typeface="Avenir Book"/>
              </a:rPr>
              <a:t>from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only</a:t>
            </a:r>
            <a:r>
              <a:rPr lang="fr-FR" dirty="0" smtClean="0">
                <a:latin typeface="Avenir Book"/>
                <a:cs typeface="Avenir Book"/>
              </a:rPr>
              <a:t> one </a:t>
            </a:r>
            <a:r>
              <a:rPr lang="fr-FR" dirty="0" err="1" smtClean="0">
                <a:latin typeface="Avenir Book"/>
                <a:cs typeface="Avenir Book"/>
              </a:rPr>
              <a:t>parameter</a:t>
            </a:r>
            <a:r>
              <a:rPr lang="fr-FR" dirty="0" smtClean="0">
                <a:latin typeface="Avenir Book"/>
                <a:cs typeface="Avenir Book"/>
              </a:rPr>
              <a:t> file.</a:t>
            </a:r>
            <a:endParaRPr lang="fr-FR" dirty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r>
              <a:rPr lang="fr-FR" dirty="0" smtClean="0">
                <a:latin typeface="Avenir Book"/>
                <a:cs typeface="Avenir Book"/>
              </a:rPr>
              <a:t>In </a:t>
            </a:r>
            <a:r>
              <a:rPr lang="fr-FR" dirty="0" err="1" smtClean="0">
                <a:latin typeface="Avenir Book"/>
                <a:cs typeface="Avenir Book"/>
              </a:rPr>
              <a:t>this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demo</a:t>
            </a:r>
            <a:r>
              <a:rPr lang="fr-FR" dirty="0" smtClean="0">
                <a:latin typeface="Avenir Book"/>
                <a:cs typeface="Avenir Book"/>
              </a:rPr>
              <a:t>/</a:t>
            </a:r>
            <a:r>
              <a:rPr lang="fr-FR" dirty="0" err="1" smtClean="0">
                <a:latin typeface="Avenir Book"/>
                <a:cs typeface="Avenir Book"/>
              </a:rPr>
              <a:t>practical</a:t>
            </a:r>
            <a:r>
              <a:rPr lang="fr-FR" dirty="0" smtClean="0">
                <a:latin typeface="Avenir Book"/>
                <a:cs typeface="Avenir Book"/>
              </a:rPr>
              <a:t>, </a:t>
            </a:r>
            <a:r>
              <a:rPr lang="fr-FR" dirty="0" err="1" smtClean="0">
                <a:latin typeface="Avenir Book"/>
                <a:cs typeface="Avenir Book"/>
              </a:rPr>
              <a:t>we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will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see</a:t>
            </a:r>
            <a:r>
              <a:rPr lang="fr-FR" dirty="0" smtClean="0">
                <a:latin typeface="Avenir Book"/>
                <a:cs typeface="Avenir Book"/>
              </a:rPr>
              <a:t> how to control: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latin typeface="Avenir Book"/>
                <a:cs typeface="Avenir Book"/>
              </a:rPr>
              <a:t>the input </a:t>
            </a:r>
            <a:r>
              <a:rPr lang="fr-FR" dirty="0" err="1" smtClean="0">
                <a:latin typeface="Avenir Book"/>
                <a:cs typeface="Avenir Book"/>
              </a:rPr>
              <a:t>datasets</a:t>
            </a:r>
            <a:r>
              <a:rPr lang="fr-FR" dirty="0" smtClean="0">
                <a:latin typeface="Avenir Book"/>
                <a:cs typeface="Avenir Book"/>
              </a:rPr>
              <a:t> (CMIP5 </a:t>
            </a:r>
            <a:r>
              <a:rPr lang="fr-FR" dirty="0" err="1" smtClean="0">
                <a:latin typeface="Avenir Book"/>
                <a:cs typeface="Avenir Book"/>
              </a:rPr>
              <a:t>models</a:t>
            </a:r>
            <a:r>
              <a:rPr lang="fr-FR" dirty="0" smtClean="0">
                <a:latin typeface="Avenir Book"/>
                <a:cs typeface="Avenir Book"/>
              </a:rPr>
              <a:t>, </a:t>
            </a:r>
            <a:r>
              <a:rPr lang="fr-FR" dirty="0" err="1" smtClean="0">
                <a:latin typeface="Avenir Book"/>
                <a:cs typeface="Avenir Book"/>
              </a:rPr>
              <a:t>your</a:t>
            </a:r>
            <a:r>
              <a:rPr lang="fr-FR" dirty="0" smtClean="0">
                <a:latin typeface="Avenir Book"/>
                <a:cs typeface="Avenir Book"/>
              </a:rPr>
              <a:t> simulations…)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latin typeface="Avenir Book"/>
                <a:cs typeface="Avenir Book"/>
              </a:rPr>
              <a:t>The diagnostics (variables, </a:t>
            </a:r>
            <a:r>
              <a:rPr lang="fr-FR" dirty="0" err="1" smtClean="0">
                <a:latin typeface="Avenir Book"/>
                <a:cs typeface="Avenir Book"/>
              </a:rPr>
              <a:t>region</a:t>
            </a:r>
            <a:r>
              <a:rPr lang="fr-FR" dirty="0" smtClean="0">
                <a:latin typeface="Avenir Book"/>
                <a:cs typeface="Avenir Book"/>
              </a:rPr>
              <a:t>, </a:t>
            </a:r>
            <a:r>
              <a:rPr lang="fr-FR" dirty="0" err="1" smtClean="0">
                <a:latin typeface="Avenir Book"/>
                <a:cs typeface="Avenir Book"/>
              </a:rPr>
              <a:t>season</a:t>
            </a:r>
            <a:r>
              <a:rPr lang="fr-FR" dirty="0" smtClean="0">
                <a:latin typeface="Avenir Book"/>
                <a:cs typeface="Avenir Book"/>
              </a:rPr>
              <a:t>, </a:t>
            </a:r>
            <a:r>
              <a:rPr lang="fr-FR" dirty="0" err="1" smtClean="0">
                <a:latin typeface="Avenir Book"/>
                <a:cs typeface="Avenir Book"/>
              </a:rPr>
              <a:t>customising</a:t>
            </a:r>
            <a:r>
              <a:rPr lang="fr-FR" dirty="0" smtClean="0">
                <a:latin typeface="Avenir Book"/>
                <a:cs typeface="Avenir Book"/>
              </a:rPr>
              <a:t> the plots…)</a:t>
            </a:r>
            <a:endParaRPr lang="fr-FR" dirty="0" smtClean="0">
              <a:latin typeface="Avenir Book"/>
              <a:cs typeface="Avenir Boo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Atlas Explorer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Goal -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philosophy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94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42709" y="2178454"/>
            <a:ext cx="87945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	</a:t>
            </a:r>
            <a:r>
              <a:rPr lang="fr-FR" sz="1600" dirty="0" err="1" smtClean="0">
                <a:latin typeface="Avenir Book"/>
                <a:cs typeface="Avenir Book"/>
              </a:rPr>
              <a:t>Submit</a:t>
            </a:r>
            <a:r>
              <a:rPr lang="fr-FR" sz="1600" dirty="0" smtClean="0">
                <a:latin typeface="Avenir Book"/>
                <a:cs typeface="Avenir Book"/>
              </a:rPr>
              <a:t> an interactive session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marL="0" lvl="1"/>
            <a:r>
              <a:rPr lang="fr-FR" sz="1400" dirty="0" smtClean="0">
                <a:latin typeface="Courier"/>
                <a:cs typeface="Courier"/>
              </a:rPr>
              <a:t>	</a:t>
            </a:r>
            <a:r>
              <a:rPr lang="fr-FR" sz="1400" dirty="0" err="1" smtClean="0">
                <a:latin typeface="Courier"/>
                <a:cs typeface="Courier"/>
              </a:rPr>
              <a:t>qsub</a:t>
            </a:r>
            <a:r>
              <a:rPr lang="fr-FR" sz="1400" dirty="0" smtClean="0">
                <a:latin typeface="Courier"/>
                <a:cs typeface="Courier"/>
              </a:rPr>
              <a:t> –IV –q </a:t>
            </a:r>
            <a:r>
              <a:rPr lang="fr-FR" sz="1400" dirty="0" err="1" smtClean="0">
                <a:latin typeface="Courier"/>
                <a:cs typeface="Courier"/>
              </a:rPr>
              <a:t>std</a:t>
            </a:r>
            <a:endParaRPr lang="fr-FR" sz="1400">
              <a:latin typeface="Courier"/>
              <a:cs typeface="Courier"/>
            </a:endParaRPr>
          </a:p>
          <a:p>
            <a:pPr marL="0" lvl="1"/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cd </a:t>
            </a:r>
            <a:r>
              <a:rPr lang="fr-FR" sz="1400" dirty="0" err="1" smtClean="0">
                <a:latin typeface="Courier"/>
                <a:cs typeface="Courier"/>
              </a:rPr>
              <a:t>my_working_directory</a:t>
            </a:r>
            <a:r>
              <a:rPr lang="fr-FR" sz="1400" dirty="0" smtClean="0">
                <a:latin typeface="Courier"/>
                <a:cs typeface="Courier"/>
              </a:rPr>
              <a:t>/C-ESM-EP/</a:t>
            </a:r>
            <a:r>
              <a:rPr lang="fr-FR" sz="1400" dirty="0" err="1" smtClean="0">
                <a:latin typeface="Courier"/>
                <a:cs typeface="Courier"/>
              </a:rPr>
              <a:t>work</a:t>
            </a: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	Setup a 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r>
              <a:rPr lang="fr-FR" sz="1600" dirty="0" smtClean="0">
                <a:latin typeface="Avenir Book"/>
                <a:cs typeface="Avenir Book"/>
              </a:rPr>
              <a:t> directory to </a:t>
            </a:r>
            <a:r>
              <a:rPr lang="fr-FR" sz="1600" dirty="0" err="1" smtClean="0">
                <a:latin typeface="Avenir Book"/>
                <a:cs typeface="Avenir Book"/>
              </a:rPr>
              <a:t>play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Atlas Explorer:</a:t>
            </a:r>
          </a:p>
          <a:p>
            <a:endParaRPr lang="fr-FR" sz="1400" dirty="0" smtClean="0">
              <a:latin typeface="Avenir Book"/>
              <a:cs typeface="Avenir Book"/>
            </a:endParaRPr>
          </a:p>
          <a:p>
            <a:pPr lvl="1"/>
            <a:r>
              <a:rPr lang="fr-FR" sz="1400" dirty="0" err="1" smtClean="0">
                <a:latin typeface="Courier"/>
                <a:cs typeface="Courier"/>
              </a:rPr>
              <a:t>cp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-r </a:t>
            </a:r>
            <a:r>
              <a:rPr lang="fr-FR" sz="1400" dirty="0" err="1" smtClean="0">
                <a:latin typeface="Courier"/>
                <a:cs typeface="Courier"/>
              </a:rPr>
              <a:t>comparison_example</a:t>
            </a:r>
            <a:r>
              <a:rPr lang="fr-FR" sz="1400" dirty="0" smtClean="0">
                <a:latin typeface="Courier"/>
                <a:cs typeface="Courier"/>
              </a:rPr>
              <a:t>/ </a:t>
            </a:r>
            <a:r>
              <a:rPr lang="fr-FR" sz="1400" dirty="0" err="1" smtClean="0">
                <a:latin typeface="Courier"/>
                <a:cs typeface="Courier"/>
              </a:rPr>
              <a:t>toy</a:t>
            </a:r>
            <a:r>
              <a:rPr lang="fr-FR" sz="1400" dirty="0" err="1" smtClean="0">
                <a:latin typeface="Courier"/>
                <a:cs typeface="Courier"/>
              </a:rPr>
              <a:t>_comparison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</a:p>
          <a:p>
            <a:pPr lvl="1"/>
            <a:r>
              <a:rPr lang="fr-FR" sz="1400" dirty="0">
                <a:latin typeface="Courier"/>
                <a:cs typeface="Courier"/>
              </a:rPr>
              <a:t>c</a:t>
            </a:r>
            <a:r>
              <a:rPr lang="fr-FR" sz="1400" dirty="0" smtClean="0">
                <a:latin typeface="Courier"/>
                <a:cs typeface="Courier"/>
              </a:rPr>
              <a:t>d </a:t>
            </a:r>
            <a:r>
              <a:rPr lang="fr-FR" sz="1400" dirty="0" err="1" smtClean="0">
                <a:latin typeface="Courier"/>
                <a:cs typeface="Courier"/>
              </a:rPr>
              <a:t>toy_comparison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algn="ctr"/>
            <a:r>
              <a:rPr lang="fr-FR" sz="1600" dirty="0" err="1" smtClean="0">
                <a:latin typeface="Avenir Book"/>
                <a:cs typeface="Avenir Book"/>
              </a:rPr>
              <a:t>You're</a:t>
            </a:r>
            <a:r>
              <a:rPr lang="fr-FR" sz="1600" dirty="0" smtClean="0">
                <a:latin typeface="Avenir Book"/>
                <a:cs typeface="Avenir Book"/>
              </a:rPr>
              <a:t> all set to </a:t>
            </a:r>
            <a:r>
              <a:rPr lang="fr-FR" sz="1600" dirty="0" err="1" smtClean="0">
                <a:latin typeface="Avenir Book"/>
                <a:cs typeface="Avenir Book"/>
              </a:rPr>
              <a:t>start</a:t>
            </a:r>
            <a:r>
              <a:rPr lang="fr-FR" sz="1600" dirty="0" smtClean="0">
                <a:latin typeface="Avenir Book"/>
                <a:cs typeface="Avenir Book"/>
              </a:rPr>
              <a:t>!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Getting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started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Atlas Explorer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Setup for an interactive session 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373" y="2696561"/>
            <a:ext cx="8180915" cy="511773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599373" y="4081673"/>
            <a:ext cx="8180915" cy="510125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77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029025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27863" y="4235390"/>
            <a:ext cx="79607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/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modify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4" name="Image 1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4313158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86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écran 2017-01-24 à 19.30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2" y="1793822"/>
            <a:ext cx="8581814" cy="382165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99833" y="2383091"/>
            <a:ext cx="2814092" cy="369332"/>
          </a:xfrm>
          <a:prstGeom prst="rect">
            <a:avLst/>
          </a:prstGeom>
          <a:solidFill>
            <a:schemeClr val="tx2">
              <a:lumMod val="75000"/>
              <a:alpha val="79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Simulations – </a:t>
            </a:r>
            <a:r>
              <a:rPr lang="fr-FR" dirty="0" err="1" smtClean="0">
                <a:solidFill>
                  <a:srgbClr val="FFFFFF"/>
                </a:solidFill>
              </a:rPr>
              <a:t>datasets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Flèche vers la droite 6"/>
          <p:cNvSpPr/>
          <p:nvPr/>
        </p:nvSpPr>
        <p:spPr>
          <a:xfrm>
            <a:off x="3939732" y="2411952"/>
            <a:ext cx="634975" cy="321752"/>
          </a:xfrm>
          <a:prstGeom prst="rightArrow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/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Modify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datasets_setup.py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347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599373" y="1881968"/>
            <a:ext cx="776380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 are </a:t>
            </a:r>
            <a:r>
              <a:rPr lang="fr-FR" sz="1600" dirty="0" err="1" smtClean="0">
                <a:latin typeface="Avenir Book"/>
                <a:cs typeface="Avenir Book"/>
              </a:rPr>
              <a:t>specified</a:t>
            </a:r>
            <a:r>
              <a:rPr lang="fr-FR" sz="1600" dirty="0" smtClean="0">
                <a:latin typeface="Avenir Book"/>
                <a:cs typeface="Avenir Book"/>
              </a:rPr>
              <a:t> in </a:t>
            </a:r>
            <a:r>
              <a:rPr lang="fr-FR" sz="1600" b="1" dirty="0" err="1" smtClean="0">
                <a:latin typeface="Avenir Medium"/>
                <a:cs typeface="Avenir Medium"/>
              </a:rPr>
              <a:t>datasets_setup.py</a:t>
            </a:r>
            <a:endParaRPr lang="fr-FR" sz="1600" b="1" dirty="0" smtClean="0">
              <a:latin typeface="Avenir Medium"/>
              <a:cs typeface="Avenir Medium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>
                <a:latin typeface="Avenir Book"/>
                <a:cs typeface="Avenir Book"/>
              </a:rPr>
              <a:t>The </a:t>
            </a:r>
            <a:r>
              <a:rPr lang="fr-FR" sz="1600" dirty="0" err="1">
                <a:latin typeface="Avenir Book"/>
                <a:cs typeface="Avenir Book"/>
              </a:rPr>
              <a:t>datasets</a:t>
            </a:r>
            <a:r>
              <a:rPr lang="fr-FR" sz="1600" dirty="0">
                <a:latin typeface="Avenir Book"/>
                <a:cs typeface="Avenir Book"/>
              </a:rPr>
              <a:t> are </a:t>
            </a:r>
            <a:r>
              <a:rPr lang="fr-FR" sz="1600" dirty="0" err="1" smtClean="0">
                <a:latin typeface="Avenir Book"/>
                <a:cs typeface="Avenir Book"/>
              </a:rPr>
              <a:t>defined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as python </a:t>
            </a:r>
            <a:r>
              <a:rPr lang="fr-FR" sz="1600" dirty="0" err="1">
                <a:latin typeface="Avenir Book"/>
                <a:cs typeface="Avenir Book"/>
              </a:rPr>
              <a:t>dictionaries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containing</a:t>
            </a:r>
            <a:r>
              <a:rPr lang="fr-FR" sz="1600" dirty="0">
                <a:latin typeface="Avenir Book"/>
                <a:cs typeface="Avenir Book"/>
              </a:rPr>
              <a:t> the keywords/values pairs </a:t>
            </a:r>
            <a:r>
              <a:rPr lang="fr-FR" sz="1600" dirty="0" err="1">
                <a:latin typeface="Avenir Book"/>
                <a:cs typeface="Avenir Book"/>
              </a:rPr>
              <a:t>that</a:t>
            </a:r>
            <a:r>
              <a:rPr lang="fr-FR" sz="1600" dirty="0">
                <a:latin typeface="Avenir Book"/>
                <a:cs typeface="Avenir Book"/>
              </a:rPr>
              <a:t> are </a:t>
            </a:r>
            <a:r>
              <a:rPr lang="fr-FR" sz="1600" dirty="0" err="1">
                <a:latin typeface="Avenir Book"/>
                <a:cs typeface="Avenir Book"/>
              </a:rPr>
              <a:t>typically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used</a:t>
            </a:r>
            <a:r>
              <a:rPr lang="fr-FR" sz="1600" dirty="0">
                <a:latin typeface="Avenir Book"/>
                <a:cs typeface="Avenir Book"/>
              </a:rPr>
              <a:t> by the </a:t>
            </a:r>
            <a:r>
              <a:rPr lang="fr-FR" sz="1600" dirty="0" err="1">
                <a:latin typeface="Avenir Book"/>
                <a:cs typeface="Avenir Book"/>
              </a:rPr>
              <a:t>CliMAF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function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ds</a:t>
            </a:r>
            <a:r>
              <a:rPr lang="fr-FR" sz="1600" dirty="0">
                <a:latin typeface="Avenir Book"/>
                <a:cs typeface="Avenir Book"/>
              </a:rPr>
              <a:t>() to </a:t>
            </a:r>
            <a:r>
              <a:rPr lang="fr-FR" sz="1600" dirty="0" err="1">
                <a:latin typeface="Avenir Book"/>
                <a:cs typeface="Avenir Book"/>
              </a:rPr>
              <a:t>access</a:t>
            </a:r>
            <a:r>
              <a:rPr lang="fr-FR" sz="1600" dirty="0">
                <a:latin typeface="Avenir Book"/>
                <a:cs typeface="Avenir Book"/>
              </a:rPr>
              <a:t> the data (but the variable).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dictionaries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contain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some</a:t>
            </a:r>
            <a:r>
              <a:rPr lang="fr-FR" sz="1600" dirty="0" smtClean="0">
                <a:latin typeface="Avenir Book"/>
                <a:cs typeface="Avenir Book"/>
              </a:rPr>
              <a:t> custom control on the diagnostics (</a:t>
            </a:r>
            <a:r>
              <a:rPr lang="fr-FR" sz="1600" dirty="0" err="1" smtClean="0">
                <a:latin typeface="Avenir Book"/>
                <a:cs typeface="Avenir Book"/>
              </a:rPr>
              <a:t>provide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season</a:t>
            </a:r>
            <a:r>
              <a:rPr lang="fr-FR" sz="1600" dirty="0" smtClean="0">
                <a:latin typeface="Avenir Book"/>
                <a:cs typeface="Avenir Book"/>
              </a:rPr>
              <a:t>, a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and </a:t>
            </a:r>
            <a:r>
              <a:rPr lang="fr-FR" sz="1600" dirty="0" err="1" smtClean="0">
                <a:latin typeface="Avenir Book"/>
                <a:cs typeface="Avenir Book"/>
              </a:rPr>
              <a:t>frequency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specific</a:t>
            </a:r>
            <a:r>
              <a:rPr lang="fr-FR" sz="1600" dirty="0" smtClean="0">
                <a:latin typeface="Avenir Book"/>
                <a:cs typeface="Avenir Book"/>
              </a:rPr>
              <a:t> to a diagnostic…). 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Let's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start</a:t>
            </a:r>
            <a:r>
              <a:rPr lang="fr-FR" sz="1600" dirty="0" smtClean="0">
                <a:latin typeface="Avenir Book"/>
                <a:cs typeface="Avenir Book"/>
              </a:rPr>
              <a:t> by </a:t>
            </a:r>
            <a:r>
              <a:rPr lang="fr-FR" sz="1600" dirty="0" err="1" smtClean="0">
                <a:latin typeface="Avenir Book"/>
                <a:cs typeface="Avenir Book"/>
              </a:rPr>
              <a:t>opening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datasets_setup.py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favourite</a:t>
            </a:r>
            <a:r>
              <a:rPr lang="fr-FR" sz="1600" dirty="0" smtClean="0">
                <a:latin typeface="Avenir Book"/>
                <a:cs typeface="Avenir Book"/>
              </a:rPr>
              <a:t> editor: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marL="0" lvl="1"/>
            <a:r>
              <a:rPr lang="fr-FR" sz="1400" dirty="0" smtClean="0">
                <a:latin typeface="Courier"/>
                <a:cs typeface="Courier"/>
              </a:rPr>
              <a:t>vi </a:t>
            </a:r>
            <a:r>
              <a:rPr lang="fr-FR" sz="1400" dirty="0" err="1" smtClean="0">
                <a:latin typeface="Courier"/>
                <a:cs typeface="Courier"/>
              </a:rPr>
              <a:t>datasets_setup.py</a:t>
            </a:r>
            <a:endParaRPr lang="fr-FR" sz="1400" dirty="0" smtClean="0">
              <a:latin typeface="Courier"/>
              <a:cs typeface="Courier"/>
            </a:endParaRPr>
          </a:p>
          <a:p>
            <a:pPr marL="0" lvl="1"/>
            <a:endParaRPr lang="fr-FR" sz="1400" dirty="0">
              <a:latin typeface="Courier"/>
              <a:cs typeface="Courier"/>
            </a:endParaRPr>
          </a:p>
          <a:p>
            <a:pPr marL="0" lvl="1"/>
            <a:endParaRPr lang="fr-FR" sz="1600" dirty="0" smtClean="0">
              <a:latin typeface="Avenir Book"/>
              <a:cs typeface="Avenir Book"/>
            </a:endParaRPr>
          </a:p>
          <a:p>
            <a:pPr marL="0" lvl="1"/>
            <a:r>
              <a:rPr lang="fr-FR" sz="1600" dirty="0" err="1" smtClean="0">
                <a:latin typeface="Avenir Book"/>
                <a:cs typeface="Avenir Book"/>
              </a:rPr>
              <a:t>We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now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learn</a:t>
            </a:r>
            <a:r>
              <a:rPr lang="fr-FR" sz="1600" dirty="0" smtClean="0">
                <a:latin typeface="Avenir Book"/>
                <a:cs typeface="Avenir Book"/>
              </a:rPr>
              <a:t> how to </a:t>
            </a:r>
            <a:r>
              <a:rPr lang="fr-FR" sz="1600" dirty="0" err="1" smtClean="0">
                <a:latin typeface="Avenir Book"/>
                <a:cs typeface="Avenir Book"/>
              </a:rPr>
              <a:t>add</a:t>
            </a:r>
            <a:r>
              <a:rPr lang="fr-FR" sz="1600" dirty="0" smtClean="0">
                <a:latin typeface="Avenir Book"/>
                <a:cs typeface="Avenir Book"/>
              </a:rPr>
              <a:t> or </a:t>
            </a:r>
            <a:r>
              <a:rPr lang="fr-FR" sz="1600" dirty="0" err="1" smtClean="0">
                <a:latin typeface="Avenir Book"/>
                <a:cs typeface="Avenir Book"/>
              </a:rPr>
              <a:t>modify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 in </a:t>
            </a:r>
            <a:r>
              <a:rPr lang="fr-FR" sz="1600" dirty="0" err="1" smtClean="0">
                <a:latin typeface="Avenir Book"/>
                <a:cs typeface="Avenir Book"/>
              </a:rPr>
              <a:t>datasets_setup.py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using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pre-existing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CliMAF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projects</a:t>
            </a:r>
            <a:r>
              <a:rPr lang="fr-FR" sz="1600" b="1" dirty="0" smtClean="0">
                <a:latin typeface="Avenir Medium"/>
                <a:cs typeface="Avenir Medium"/>
              </a:rPr>
              <a:t> (data </a:t>
            </a:r>
            <a:r>
              <a:rPr lang="fr-FR" sz="1600" b="1" dirty="0" err="1" smtClean="0">
                <a:latin typeface="Avenir Medium"/>
                <a:cs typeface="Avenir Medium"/>
              </a:rPr>
              <a:t>access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definitions</a:t>
            </a:r>
            <a:r>
              <a:rPr lang="fr-FR" sz="1600" b="1" dirty="0" smtClean="0">
                <a:latin typeface="Avenir Medium"/>
                <a:cs typeface="Avenir Medium"/>
              </a:rPr>
              <a:t>).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/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Modify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datasets_setup.py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9373" y="4801144"/>
            <a:ext cx="8180915" cy="349358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52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990113" y="1891750"/>
            <a:ext cx="7195465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provides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b="1" dirty="0" err="1" smtClean="0">
                <a:latin typeface="Avenir Medium"/>
                <a:cs typeface="Avenir Medium"/>
              </a:rPr>
              <a:t>standardized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way</a:t>
            </a:r>
            <a:r>
              <a:rPr lang="fr-FR" sz="1600" b="1" dirty="0" smtClean="0">
                <a:latin typeface="Avenir Medium"/>
                <a:cs typeface="Avenir Medium"/>
              </a:rPr>
              <a:t> to </a:t>
            </a:r>
            <a:r>
              <a:rPr lang="fr-FR" sz="1600" b="1" dirty="0" err="1" smtClean="0">
                <a:latin typeface="Avenir Medium"/>
                <a:cs typeface="Avenir Medium"/>
              </a:rPr>
              <a:t>access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different</a:t>
            </a:r>
            <a:r>
              <a:rPr lang="fr-FR" sz="1600" b="1" dirty="0" smtClean="0">
                <a:latin typeface="Avenir Medium"/>
                <a:cs typeface="Avenir Medium"/>
              </a:rPr>
              <a:t> data structures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defined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CliMAF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projects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a set of </a:t>
            </a:r>
            <a:r>
              <a:rPr lang="fr-FR" sz="1600" b="1" dirty="0" err="1" smtClean="0">
                <a:latin typeface="Avenir Medium"/>
                <a:cs typeface="Avenir Medium"/>
              </a:rPr>
              <a:t>common</a:t>
            </a:r>
            <a:r>
              <a:rPr lang="fr-FR" sz="1600" b="1" dirty="0" smtClean="0">
                <a:latin typeface="Avenir Medium"/>
                <a:cs typeface="Avenir Medium"/>
              </a:rPr>
              <a:t>/</a:t>
            </a:r>
            <a:r>
              <a:rPr lang="fr-FR" sz="1600" b="1" dirty="0" err="1" smtClean="0">
                <a:latin typeface="Avenir Medium"/>
                <a:cs typeface="Avenir Medium"/>
              </a:rPr>
              <a:t>mandatory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keys</a:t>
            </a:r>
            <a:r>
              <a:rPr lang="fr-FR" sz="1600" dirty="0" smtClean="0">
                <a:latin typeface="Avenir Book"/>
                <a:cs typeface="Avenir Book"/>
              </a:rPr>
              <a:t> and possible </a:t>
            </a:r>
            <a:r>
              <a:rPr lang="fr-FR" sz="1600" b="1" dirty="0" err="1" smtClean="0">
                <a:latin typeface="Avenir Medium"/>
                <a:cs typeface="Avenir Medium"/>
              </a:rPr>
              <a:t>specific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keys</a:t>
            </a:r>
            <a:r>
              <a:rPr lang="fr-FR" sz="1600" dirty="0">
                <a:latin typeface="Avenir Medium"/>
                <a:cs typeface="Avenir Medium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to </a:t>
            </a:r>
            <a:r>
              <a:rPr lang="fr-FR" sz="1600" dirty="0" err="1" smtClean="0">
                <a:latin typeface="Avenir Book"/>
                <a:cs typeface="Avenir Book"/>
              </a:rPr>
              <a:t>describe</a:t>
            </a:r>
            <a:r>
              <a:rPr lang="fr-FR" sz="1600" dirty="0" smtClean="0">
                <a:latin typeface="Avenir Book"/>
                <a:cs typeface="Avenir Book"/>
              </a:rPr>
              <a:t> the data structure. 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We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access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the </a:t>
            </a:r>
            <a:r>
              <a:rPr lang="fr-FR" sz="1600" dirty="0" err="1">
                <a:latin typeface="Avenir Book"/>
                <a:cs typeface="Avenir Book"/>
              </a:rPr>
              <a:t>datasets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with</a:t>
            </a:r>
            <a:r>
              <a:rPr lang="fr-FR" sz="1600" dirty="0">
                <a:latin typeface="Avenir Book"/>
                <a:cs typeface="Avenir Book"/>
              </a:rPr>
              <a:t> the </a:t>
            </a:r>
            <a:r>
              <a:rPr lang="fr-FR" sz="1600" dirty="0" err="1">
                <a:latin typeface="Avenir Book"/>
                <a:cs typeface="Avenir Book"/>
              </a:rPr>
              <a:t>function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ds</a:t>
            </a:r>
            <a:r>
              <a:rPr lang="fr-FR" sz="1600" dirty="0">
                <a:latin typeface="Avenir Book"/>
                <a:cs typeface="Avenir Book"/>
              </a:rPr>
              <a:t>() (</a:t>
            </a:r>
            <a:r>
              <a:rPr lang="fr-FR" sz="1600" dirty="0" err="1">
                <a:latin typeface="Avenir Book"/>
                <a:cs typeface="Avenir Book"/>
              </a:rPr>
              <a:t>shortcut</a:t>
            </a:r>
            <a:r>
              <a:rPr lang="fr-FR" sz="1600" dirty="0">
                <a:latin typeface="Avenir Book"/>
                <a:cs typeface="Avenir Book"/>
              </a:rPr>
              <a:t> to </a:t>
            </a:r>
            <a:r>
              <a:rPr lang="fr-FR" sz="1600" dirty="0" err="1">
                <a:latin typeface="Avenir Book"/>
                <a:cs typeface="Avenir Book"/>
              </a:rPr>
              <a:t>cdataset</a:t>
            </a:r>
            <a:r>
              <a:rPr lang="fr-FR" sz="1600" dirty="0">
                <a:latin typeface="Avenir Book"/>
                <a:cs typeface="Avenir Book"/>
              </a:rPr>
              <a:t>()) by </a:t>
            </a:r>
            <a:r>
              <a:rPr lang="fr-FR" sz="1600" dirty="0" err="1">
                <a:latin typeface="Avenir Book"/>
                <a:cs typeface="Avenir Book"/>
              </a:rPr>
              <a:t>providing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b="1" dirty="0">
                <a:latin typeface="Avenir Medium"/>
                <a:cs typeface="Avenir Medium"/>
              </a:rPr>
              <a:t>pairs of keywords/</a:t>
            </a:r>
            <a:r>
              <a:rPr lang="fr-FR" sz="1600" b="1" dirty="0" smtClean="0">
                <a:latin typeface="Avenir Medium"/>
                <a:cs typeface="Avenir Medium"/>
              </a:rPr>
              <a:t>values</a:t>
            </a:r>
            <a:r>
              <a:rPr lang="fr-FR" sz="1600" dirty="0" smtClean="0">
                <a:latin typeface="Avenir Book"/>
                <a:cs typeface="Avenir Book"/>
              </a:rPr>
              <a:t>. </a:t>
            </a:r>
            <a:r>
              <a:rPr lang="fr-FR" sz="1600" dirty="0" err="1" smtClean="0">
                <a:latin typeface="Avenir Book"/>
                <a:cs typeface="Avenir Book"/>
              </a:rPr>
              <a:t>Example</a:t>
            </a:r>
            <a:r>
              <a:rPr lang="fr-FR" sz="1600" dirty="0" smtClean="0">
                <a:latin typeface="Avenir Book"/>
                <a:cs typeface="Avenir Book"/>
              </a:rPr>
              <a:t> (in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code):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400" dirty="0" err="1" smtClean="0">
                <a:latin typeface="Courier"/>
                <a:cs typeface="Courier"/>
              </a:rPr>
              <a:t>dat</a:t>
            </a:r>
            <a:r>
              <a:rPr lang="fr-FR" sz="1400" dirty="0" smtClean="0">
                <a:latin typeface="Courier"/>
                <a:cs typeface="Courier"/>
              </a:rPr>
              <a:t> = </a:t>
            </a:r>
            <a:r>
              <a:rPr lang="fr-FR" sz="1400" dirty="0" err="1" smtClean="0">
                <a:latin typeface="Courier"/>
                <a:cs typeface="Courier"/>
              </a:rPr>
              <a:t>ds</a:t>
            </a:r>
            <a:r>
              <a:rPr lang="fr-FR" sz="1400" dirty="0" smtClean="0">
                <a:latin typeface="Courier"/>
                <a:cs typeface="Courier"/>
              </a:rPr>
              <a:t>(	</a:t>
            </a:r>
            <a:r>
              <a:rPr lang="en-US" sz="1400" b="1" dirty="0" smtClean="0">
                <a:latin typeface="Courier"/>
                <a:cs typeface="Courier"/>
              </a:rPr>
              <a:t>project </a:t>
            </a:r>
            <a:r>
              <a:rPr lang="en-US" sz="1400" b="1" dirty="0">
                <a:latin typeface="Courier"/>
                <a:cs typeface="Courier"/>
              </a:rPr>
              <a:t>= </a:t>
            </a:r>
            <a:r>
              <a:rPr lang="fr-FR" sz="1400" b="1" dirty="0" smtClean="0">
                <a:latin typeface="Courier"/>
                <a:cs typeface="Courier"/>
              </a:rPr>
              <a:t>'</a:t>
            </a:r>
            <a:r>
              <a:rPr lang="en-US" sz="1400" b="1" dirty="0" smtClean="0">
                <a:latin typeface="Courier"/>
                <a:cs typeface="Courier"/>
              </a:rPr>
              <a:t>CMIP5</a:t>
            </a:r>
            <a:r>
              <a:rPr lang="fr-FR" sz="1400" b="1" dirty="0" smtClean="0">
                <a:latin typeface="Courier"/>
                <a:cs typeface="Courier"/>
              </a:rPr>
              <a:t>'</a:t>
            </a:r>
            <a:r>
              <a:rPr lang="en-US" sz="1400" b="1" dirty="0" smtClean="0"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		model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IPSL</a:t>
            </a:r>
            <a:r>
              <a:rPr lang="en-US" sz="1400" dirty="0">
                <a:latin typeface="Courier"/>
                <a:cs typeface="Courier"/>
              </a:rPr>
              <a:t>-CM5A-</a:t>
            </a:r>
            <a:r>
              <a:rPr lang="en-US" sz="1400" dirty="0" smtClean="0">
                <a:latin typeface="Courier"/>
                <a:cs typeface="Courier"/>
              </a:rPr>
              <a:t>LR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experiment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historical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	</a:t>
            </a:r>
            <a:r>
              <a:rPr lang="en-US" sz="1400" b="1" dirty="0" smtClean="0">
                <a:latin typeface="Courier"/>
                <a:cs typeface="Courier"/>
              </a:rPr>
              <a:t>simulation </a:t>
            </a:r>
            <a:r>
              <a:rPr lang="en-US" sz="1400" b="1" dirty="0">
                <a:latin typeface="Courier"/>
                <a:cs typeface="Courier"/>
              </a:rPr>
              <a:t>= </a:t>
            </a:r>
            <a:r>
              <a:rPr lang="fr-FR" sz="1400" b="1" dirty="0" smtClean="0">
                <a:latin typeface="Courier"/>
                <a:cs typeface="Courier"/>
              </a:rPr>
              <a:t>'</a:t>
            </a:r>
            <a:r>
              <a:rPr lang="en-US" sz="1400" b="1" dirty="0" smtClean="0">
                <a:latin typeface="Courier"/>
                <a:cs typeface="Courier"/>
              </a:rPr>
              <a:t>r1i1p1</a:t>
            </a:r>
            <a:r>
              <a:rPr lang="fr-FR" sz="1400" b="1" dirty="0" smtClean="0">
                <a:latin typeface="Courier"/>
                <a:cs typeface="Courier"/>
              </a:rPr>
              <a:t>'</a:t>
            </a:r>
            <a:r>
              <a:rPr lang="en-US" sz="1400" b="1" dirty="0" smtClean="0">
                <a:latin typeface="Courier"/>
                <a:cs typeface="Courier"/>
              </a:rPr>
              <a:t>, variable = </a:t>
            </a:r>
            <a:r>
              <a:rPr lang="fr-FR" sz="1400" b="1" dirty="0" smtClean="0">
                <a:latin typeface="Courier"/>
                <a:cs typeface="Courier"/>
              </a:rPr>
              <a:t>'</a:t>
            </a:r>
            <a:r>
              <a:rPr lang="en-US" sz="1400" b="1" dirty="0" err="1" smtClean="0">
                <a:latin typeface="Courier"/>
                <a:cs typeface="Courier"/>
              </a:rPr>
              <a:t>tas</a:t>
            </a:r>
            <a:r>
              <a:rPr lang="fr-FR" sz="1400" b="1" dirty="0" smtClean="0">
                <a:latin typeface="Courier"/>
                <a:cs typeface="Courier"/>
              </a:rPr>
              <a:t>'</a:t>
            </a:r>
            <a:r>
              <a:rPr lang="en-US" sz="1400" b="1" dirty="0" smtClean="0">
                <a:latin typeface="Courier"/>
                <a:cs typeface="Courier"/>
              </a:rPr>
              <a:t>,</a:t>
            </a:r>
            <a:endParaRPr lang="en-US" sz="1400" b="1" dirty="0">
              <a:latin typeface="Courier"/>
              <a:cs typeface="Courier"/>
            </a:endParaRPr>
          </a:p>
          <a:p>
            <a:pPr lvl="1"/>
            <a:r>
              <a:rPr lang="en-US" sz="1400" b="1" dirty="0">
                <a:latin typeface="Courier"/>
                <a:cs typeface="Courier"/>
              </a:rPr>
              <a:t>	</a:t>
            </a:r>
            <a:r>
              <a:rPr lang="en-US" sz="1400" b="1" dirty="0" smtClean="0">
                <a:latin typeface="Courier"/>
                <a:cs typeface="Courier"/>
              </a:rPr>
              <a:t>	frequency </a:t>
            </a:r>
            <a:r>
              <a:rPr lang="en-US" sz="1400" b="1" dirty="0">
                <a:latin typeface="Courier"/>
                <a:cs typeface="Courier"/>
              </a:rPr>
              <a:t>= </a:t>
            </a:r>
            <a:r>
              <a:rPr lang="fr-FR" sz="1400" b="1" dirty="0" smtClean="0">
                <a:latin typeface="Courier"/>
                <a:cs typeface="Courier"/>
              </a:rPr>
              <a:t>'</a:t>
            </a:r>
            <a:r>
              <a:rPr lang="en-US" sz="1400" b="1" dirty="0" smtClean="0">
                <a:latin typeface="Courier"/>
                <a:cs typeface="Courier"/>
              </a:rPr>
              <a:t>monthly</a:t>
            </a:r>
            <a:r>
              <a:rPr lang="fr-FR" sz="1400" b="1" dirty="0" smtClean="0">
                <a:latin typeface="Courier"/>
                <a:cs typeface="Courier"/>
              </a:rPr>
              <a:t>'</a:t>
            </a:r>
            <a:r>
              <a:rPr lang="en-US" sz="1400" b="1" dirty="0" smtClean="0">
                <a:latin typeface="Courier"/>
                <a:cs typeface="Courier"/>
              </a:rPr>
              <a:t>, period </a:t>
            </a:r>
            <a:r>
              <a:rPr lang="en-US" sz="1400" b="1" dirty="0">
                <a:latin typeface="Courier"/>
                <a:cs typeface="Courier"/>
              </a:rPr>
              <a:t>= </a:t>
            </a:r>
            <a:r>
              <a:rPr lang="fr-FR" sz="1400" b="1" dirty="0" smtClean="0">
                <a:latin typeface="Courier"/>
                <a:cs typeface="Courier"/>
              </a:rPr>
              <a:t>'</a:t>
            </a:r>
            <a:r>
              <a:rPr lang="en-US" sz="1400" b="1" dirty="0" smtClean="0">
                <a:latin typeface="Courier"/>
                <a:cs typeface="Courier"/>
              </a:rPr>
              <a:t>1980</a:t>
            </a:r>
            <a:r>
              <a:rPr lang="en-US" sz="1400" b="1" dirty="0">
                <a:latin typeface="Courier"/>
                <a:cs typeface="Courier"/>
              </a:rPr>
              <a:t>-</a:t>
            </a:r>
            <a:r>
              <a:rPr lang="en-US" sz="1400" b="1" dirty="0" smtClean="0">
                <a:latin typeface="Courier"/>
                <a:cs typeface="Courier"/>
              </a:rPr>
              <a:t>2005</a:t>
            </a:r>
            <a:r>
              <a:rPr lang="fr-FR" sz="1400" b="1" dirty="0" smtClean="0">
                <a:latin typeface="Courier"/>
                <a:cs typeface="Courier"/>
              </a:rPr>
              <a:t>'</a:t>
            </a:r>
            <a:endParaRPr lang="en-US" sz="1400" b="1" dirty="0" smtClean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fr-FR" sz="1600" dirty="0">
              <a:latin typeface="Avenir Book"/>
              <a:cs typeface="Avenir Book"/>
            </a:endParaRPr>
          </a:p>
          <a:p>
            <a:pPr lvl="1"/>
            <a:endParaRPr lang="fr-FR" sz="1600" dirty="0" smtClean="0">
              <a:latin typeface="Avenir Book"/>
              <a:cs typeface="Avenir Book"/>
            </a:endParaRPr>
          </a:p>
          <a:p>
            <a:pPr algn="r"/>
            <a:r>
              <a:rPr lang="fr-FR" sz="1400" b="1" dirty="0" err="1" smtClean="0">
                <a:latin typeface="Courier"/>
                <a:cs typeface="Courier"/>
              </a:rPr>
              <a:t>Mandatory</a:t>
            </a:r>
            <a:r>
              <a:rPr lang="fr-FR" sz="1400" b="1" dirty="0" smtClean="0">
                <a:latin typeface="Courier"/>
                <a:cs typeface="Courier"/>
              </a:rPr>
              <a:t> /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specific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This </a:t>
            </a:r>
            <a:r>
              <a:rPr lang="fr-FR" sz="1600" dirty="0" err="1" smtClean="0">
                <a:latin typeface="Avenir Book"/>
                <a:cs typeface="Avenir Book"/>
              </a:rPr>
              <a:t>functionality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allows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defining</a:t>
            </a:r>
            <a:r>
              <a:rPr lang="fr-FR" sz="1600" b="1" dirty="0" smtClean="0">
                <a:latin typeface="Avenir Medium"/>
                <a:cs typeface="Avenir Medium"/>
              </a:rPr>
              <a:t> variable </a:t>
            </a:r>
            <a:r>
              <a:rPr lang="fr-FR" sz="1600" b="1" dirty="0" err="1" smtClean="0">
                <a:latin typeface="Avenir Medium"/>
                <a:cs typeface="Avenir Medium"/>
              </a:rPr>
              <a:t>name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aliases</a:t>
            </a:r>
            <a:r>
              <a:rPr lang="fr-FR" sz="1600" dirty="0" smtClean="0">
                <a:latin typeface="Avenir Medium"/>
                <a:cs typeface="Avenir Medium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(</a:t>
            </a:r>
            <a:r>
              <a:rPr lang="fr-FR" sz="1600" dirty="0" err="1" smtClean="0">
                <a:latin typeface="Avenir Book"/>
                <a:cs typeface="Avenir Book"/>
              </a:rPr>
              <a:t>potential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scale</a:t>
            </a:r>
            <a:r>
              <a:rPr lang="fr-FR" sz="1600" dirty="0" smtClean="0">
                <a:latin typeface="Avenir Book"/>
                <a:cs typeface="Avenir Book"/>
              </a:rPr>
              <a:t>/offset), </a:t>
            </a:r>
            <a:r>
              <a:rPr lang="fr-FR" sz="1600" dirty="0" err="1" smtClean="0">
                <a:latin typeface="Avenir Book"/>
                <a:cs typeface="Avenir Book"/>
              </a:rPr>
              <a:t>so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work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Medium"/>
                <a:cs typeface="Avenir Medium"/>
              </a:rPr>
              <a:t>on all the </a:t>
            </a:r>
            <a:r>
              <a:rPr lang="fr-FR" sz="1600" b="1" dirty="0" err="1" smtClean="0">
                <a:latin typeface="Avenir Medium"/>
                <a:cs typeface="Avenir Medium"/>
              </a:rPr>
              <a:t>different</a:t>
            </a:r>
            <a:r>
              <a:rPr lang="fr-FR" sz="1600" b="1" dirty="0" smtClean="0">
                <a:latin typeface="Avenir Medium"/>
                <a:cs typeface="Avenir Medium"/>
              </a:rPr>
              <a:t> data structures </a:t>
            </a:r>
            <a:r>
              <a:rPr lang="fr-FR" sz="1600" b="1" dirty="0" err="1" smtClean="0">
                <a:latin typeface="Avenir Medium"/>
                <a:cs typeface="Avenir Medium"/>
              </a:rPr>
              <a:t>with</a:t>
            </a:r>
            <a:r>
              <a:rPr lang="fr-FR" sz="1600" b="1" dirty="0" smtClean="0">
                <a:latin typeface="Avenir Medium"/>
                <a:cs typeface="Avenir Medium"/>
              </a:rPr>
              <a:t> CMIP variables </a:t>
            </a:r>
            <a:r>
              <a:rPr lang="fr-FR" sz="1600" b="1" dirty="0" err="1" smtClean="0">
                <a:latin typeface="Avenir Medium"/>
                <a:cs typeface="Avenir Medium"/>
              </a:rPr>
              <a:t>names</a:t>
            </a:r>
            <a:r>
              <a:rPr lang="fr-FR" sz="1600" b="1" dirty="0" smtClean="0">
                <a:latin typeface="Avenir Medium"/>
                <a:cs typeface="Avenir Medium"/>
              </a:rPr>
              <a:t> and SI </a:t>
            </a:r>
            <a:r>
              <a:rPr lang="fr-FR" sz="1600" b="1" dirty="0" err="1" smtClean="0">
                <a:latin typeface="Avenir Medium"/>
                <a:cs typeface="Avenir Medium"/>
              </a:rPr>
              <a:t>units</a:t>
            </a:r>
            <a:r>
              <a:rPr lang="fr-FR" sz="1600" b="1" dirty="0" smtClean="0">
                <a:latin typeface="Avenir Medium"/>
                <a:cs typeface="Avenir Medium"/>
              </a:rPr>
              <a:t>.</a:t>
            </a:r>
            <a:endParaRPr lang="fr-FR" sz="1600" b="1" dirty="0">
              <a:latin typeface="Avenir Medium"/>
              <a:cs typeface="Avenir Medium"/>
            </a:endParaRPr>
          </a:p>
          <a:p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16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2.1.1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CliMAF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Standardized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interface to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access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7865" y="3544668"/>
            <a:ext cx="8180915" cy="1284369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23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599373" y="1738223"/>
            <a:ext cx="7763806" cy="4678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In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we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get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access</a:t>
            </a:r>
            <a:r>
              <a:rPr lang="fr-FR" sz="1600" dirty="0" smtClean="0">
                <a:latin typeface="Avenir Book"/>
                <a:cs typeface="Avenir Book"/>
              </a:rPr>
              <a:t> to the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through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CliMAF</a:t>
            </a:r>
            <a:r>
              <a:rPr lang="fr-FR" sz="1600" b="1" dirty="0" smtClean="0">
                <a:latin typeface="Avenir Medium"/>
                <a:cs typeface="Avenir Medium"/>
              </a:rPr>
              <a:t> '</a:t>
            </a:r>
            <a:r>
              <a:rPr lang="fr-FR" sz="1600" b="1" dirty="0" err="1" smtClean="0">
                <a:latin typeface="Avenir Medium"/>
                <a:cs typeface="Avenir Medium"/>
              </a:rPr>
              <a:t>projects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A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defined</a:t>
            </a:r>
            <a:r>
              <a:rPr lang="fr-FR" sz="1600" dirty="0" smtClean="0">
                <a:latin typeface="Avenir Book"/>
                <a:cs typeface="Avenir Book"/>
              </a:rPr>
              <a:t> by: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a </a:t>
            </a:r>
            <a:r>
              <a:rPr lang="fr-FR" sz="1600" b="1" dirty="0" smtClean="0">
                <a:latin typeface="Avenir Medium"/>
                <a:cs typeface="Avenir Medium"/>
              </a:rPr>
              <a:t>pattern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access</a:t>
            </a:r>
            <a:r>
              <a:rPr lang="fr-FR" sz="1600" dirty="0" smtClean="0">
                <a:latin typeface="Avenir Book"/>
                <a:cs typeface="Avenir Book"/>
              </a:rPr>
              <a:t> the data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a set of </a:t>
            </a:r>
            <a:r>
              <a:rPr lang="fr-FR" sz="1600" b="1" dirty="0" smtClean="0">
                <a:latin typeface="Avenir Medium"/>
                <a:cs typeface="Avenir Medium"/>
              </a:rPr>
              <a:t>keywords </a:t>
            </a:r>
            <a:r>
              <a:rPr lang="fr-FR" sz="1600" b="1" dirty="0" err="1" smtClean="0">
                <a:latin typeface="Avenir Medium"/>
                <a:cs typeface="Avenir Medium"/>
              </a:rPr>
              <a:t>that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define</a:t>
            </a:r>
            <a:r>
              <a:rPr lang="fr-FR" sz="1600" b="1" dirty="0" smtClean="0">
                <a:latin typeface="Avenir Medium"/>
                <a:cs typeface="Avenir Medium"/>
              </a:rPr>
              <a:t> the </a:t>
            </a:r>
            <a:r>
              <a:rPr lang="fr-FR" sz="1600" b="1" dirty="0" err="1" smtClean="0">
                <a:latin typeface="Avenir Medium"/>
                <a:cs typeface="Avenir Medium"/>
              </a:rPr>
              <a:t>dataset</a:t>
            </a:r>
            <a:r>
              <a:rPr lang="fr-FR" sz="1600" dirty="0" smtClean="0">
                <a:latin typeface="Avenir Book"/>
                <a:cs typeface="Avenir Book"/>
              </a:rPr>
              <a:t> (</a:t>
            </a:r>
            <a:r>
              <a:rPr lang="fr-FR" sz="1600" dirty="0" err="1" smtClean="0">
                <a:latin typeface="Avenir Book"/>
                <a:cs typeface="Avenir Book"/>
              </a:rPr>
              <a:t>path</a:t>
            </a:r>
            <a:r>
              <a:rPr lang="fr-FR" sz="1600" dirty="0" smtClean="0">
                <a:latin typeface="Avenir Book"/>
                <a:cs typeface="Avenir Book"/>
              </a:rPr>
              <a:t> + </a:t>
            </a:r>
            <a:r>
              <a:rPr lang="fr-FR" sz="1600" dirty="0" err="1" smtClean="0">
                <a:latin typeface="Avenir Book"/>
                <a:cs typeface="Avenir Book"/>
              </a:rPr>
              <a:t>filename</a:t>
            </a:r>
            <a:r>
              <a:rPr lang="fr-FR" sz="1600" dirty="0" smtClean="0">
                <a:latin typeface="Avenir Book"/>
                <a:cs typeface="Avenir Book"/>
              </a:rPr>
              <a:t> + variable)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a set of </a:t>
            </a:r>
            <a:r>
              <a:rPr lang="fr-FR" sz="1600" dirty="0" err="1" smtClean="0">
                <a:latin typeface="Avenir Book"/>
                <a:cs typeface="Avenir Book"/>
              </a:rPr>
              <a:t>aliases</a:t>
            </a:r>
            <a:r>
              <a:rPr lang="fr-FR" sz="1600" dirty="0" smtClean="0">
                <a:latin typeface="Avenir Book"/>
                <a:cs typeface="Avenir Book"/>
              </a:rPr>
              <a:t> (variables and </a:t>
            </a:r>
            <a:r>
              <a:rPr lang="fr-FR" sz="1600" dirty="0" err="1" smtClean="0">
                <a:latin typeface="Avenir Book"/>
                <a:cs typeface="Avenir Book"/>
              </a:rPr>
              <a:t>frequency</a:t>
            </a:r>
            <a:r>
              <a:rPr lang="fr-FR" sz="1600" dirty="0" smtClean="0">
                <a:latin typeface="Avenir Book"/>
                <a:cs typeface="Avenir Book"/>
              </a:rPr>
              <a:t>) </a:t>
            </a:r>
            <a:r>
              <a:rPr lang="fr-FR" sz="1600" dirty="0" err="1" smtClean="0">
                <a:latin typeface="Avenir Book"/>
                <a:cs typeface="Avenir Book"/>
              </a:rPr>
              <a:t>between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b="1" dirty="0" err="1" smtClean="0">
                <a:latin typeface="Avenir Medium"/>
                <a:cs typeface="Avenir Medium"/>
              </a:rPr>
              <a:t>names</a:t>
            </a:r>
            <a:r>
              <a:rPr lang="fr-FR" sz="1600" b="1" dirty="0" smtClean="0">
                <a:latin typeface="Avenir Medium"/>
                <a:cs typeface="Avenir Medium"/>
              </a:rPr>
              <a:t> in the files</a:t>
            </a:r>
            <a:r>
              <a:rPr lang="fr-FR" sz="1600" dirty="0" smtClean="0">
                <a:latin typeface="Avenir Book"/>
                <a:cs typeface="Avenir Book"/>
              </a:rPr>
              <a:t> and the </a:t>
            </a:r>
            <a:r>
              <a:rPr lang="fr-FR" sz="1600" b="1" dirty="0" smtClean="0">
                <a:latin typeface="Avenir Medium"/>
                <a:cs typeface="Avenir Medium"/>
              </a:rPr>
              <a:t>CMIP standard </a:t>
            </a:r>
            <a:r>
              <a:rPr lang="fr-FR" sz="1600" b="1" dirty="0" err="1" smtClean="0">
                <a:latin typeface="Avenir Medium"/>
                <a:cs typeface="Avenir Medium"/>
              </a:rPr>
              <a:t>names</a:t>
            </a:r>
            <a:endParaRPr lang="fr-FR" sz="1600" b="1" dirty="0" smtClean="0">
              <a:latin typeface="Avenir Medium"/>
              <a:cs typeface="Avenir Medium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Have a look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the documentation </a:t>
            </a:r>
            <a:r>
              <a:rPr lang="fr-FR" sz="1600" dirty="0" err="1" smtClean="0">
                <a:latin typeface="Avenir Book"/>
                <a:cs typeface="Avenir Book"/>
              </a:rPr>
              <a:t>here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r>
              <a:rPr lang="fr-FR" sz="1600" dirty="0">
                <a:latin typeface="Avenir Book"/>
                <a:cs typeface="Avenir Book"/>
                <a:hlinkClick r:id="rId2"/>
              </a:rPr>
              <a:t>http://climaf.readthedocs.io/en/latest/functions_data.html?highlight=</a:t>
            </a:r>
            <a:r>
              <a:rPr lang="fr-FR" sz="1600" dirty="0" smtClean="0">
                <a:latin typeface="Avenir Book"/>
                <a:cs typeface="Avenir Book"/>
                <a:hlinkClick r:id="rId2"/>
              </a:rPr>
              <a:t>cproject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And/or look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examples</a:t>
            </a:r>
            <a:r>
              <a:rPr lang="fr-FR" sz="1600" dirty="0" smtClean="0">
                <a:latin typeface="Avenir Book"/>
                <a:cs typeface="Avenir Book"/>
              </a:rPr>
              <a:t> (</a:t>
            </a:r>
            <a:r>
              <a:rPr lang="fr-FR" sz="1600" dirty="0" err="1" smtClean="0">
                <a:latin typeface="Avenir Book"/>
                <a:cs typeface="Avenir Book"/>
              </a:rPr>
              <a:t>projects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already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defined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in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) in the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version </a:t>
            </a:r>
            <a:r>
              <a:rPr lang="fr-FR" sz="1600" dirty="0" err="1" smtClean="0">
                <a:latin typeface="Avenir Book"/>
                <a:cs typeface="Avenir Book"/>
              </a:rPr>
              <a:t>used</a:t>
            </a:r>
            <a:r>
              <a:rPr lang="fr-FR" sz="1600" dirty="0" smtClean="0">
                <a:latin typeface="Avenir Book"/>
                <a:cs typeface="Avenir Book"/>
              </a:rPr>
              <a:t> for the C-ESM-EP: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/</a:t>
            </a:r>
            <a:r>
              <a:rPr lang="fr-FR" sz="1400" dirty="0">
                <a:latin typeface="Courier"/>
                <a:cs typeface="Courier"/>
              </a:rPr>
              <a:t>home/</a:t>
            </a:r>
            <a:r>
              <a:rPr lang="fr-FR" sz="1400" dirty="0" err="1">
                <a:latin typeface="Courier"/>
                <a:cs typeface="Courier"/>
              </a:rPr>
              <a:t>jservon</a:t>
            </a:r>
            <a:r>
              <a:rPr lang="fr-FR" sz="1400" dirty="0">
                <a:latin typeface="Courier"/>
                <a:cs typeface="Courier"/>
              </a:rPr>
              <a:t>/Evaluation/</a:t>
            </a:r>
            <a:r>
              <a:rPr lang="fr-FR" sz="1400" dirty="0" err="1">
                <a:latin typeface="Courier"/>
                <a:cs typeface="Courier"/>
              </a:rPr>
              <a:t>CliMAF</a:t>
            </a:r>
            <a:r>
              <a:rPr lang="fr-FR" sz="1400" dirty="0">
                <a:latin typeface="Courier"/>
                <a:cs typeface="Courier"/>
              </a:rPr>
              <a:t>/</a:t>
            </a:r>
            <a:r>
              <a:rPr lang="fr-FR" sz="1400" dirty="0" err="1">
                <a:latin typeface="Courier"/>
                <a:cs typeface="Courier"/>
              </a:rPr>
              <a:t>climaf_installs</a:t>
            </a:r>
            <a:r>
              <a:rPr lang="fr-FR" sz="1400" dirty="0">
                <a:latin typeface="Courier"/>
                <a:cs typeface="Courier"/>
              </a:rPr>
              <a:t>/climaf_1.0.3_CESMEP/</a:t>
            </a:r>
            <a:r>
              <a:rPr lang="fr-FR" sz="1400" dirty="0" err="1">
                <a:latin typeface="Courier"/>
                <a:cs typeface="Courier"/>
              </a:rPr>
              <a:t>climaf</a:t>
            </a:r>
            <a:r>
              <a:rPr lang="fr-FR" sz="1400" dirty="0">
                <a:latin typeface="Courier"/>
                <a:cs typeface="Courier"/>
              </a:rPr>
              <a:t>/</a:t>
            </a:r>
            <a:r>
              <a:rPr lang="fr-FR" sz="1400" dirty="0" err="1" smtClean="0">
                <a:latin typeface="Courier"/>
                <a:cs typeface="Courier"/>
              </a:rPr>
              <a:t>projects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fr-FR" sz="1600" dirty="0">
                <a:latin typeface="Avenir Book"/>
                <a:cs typeface="Avenir Book"/>
              </a:rPr>
              <a:t>T</a:t>
            </a:r>
            <a:r>
              <a:rPr lang="fr-FR" sz="1600" dirty="0" smtClean="0">
                <a:latin typeface="Avenir Book"/>
                <a:cs typeface="Avenir Book"/>
              </a:rPr>
              <a:t>he </a:t>
            </a:r>
            <a:r>
              <a:rPr lang="fr-FR" sz="1600" dirty="0" err="1" smtClean="0">
                <a:latin typeface="Avenir Book"/>
                <a:cs typeface="Avenir Book"/>
              </a:rPr>
              <a:t>igcm_out.py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 file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a good </a:t>
            </a:r>
            <a:r>
              <a:rPr lang="fr-FR" sz="1600" dirty="0" err="1" smtClean="0">
                <a:latin typeface="Avenir Book"/>
                <a:cs typeface="Avenir Book"/>
              </a:rPr>
              <a:t>example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7865" y="5400916"/>
            <a:ext cx="8180915" cy="528567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17</a:t>
            </a:fld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27865" y="373838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2.1.1 The </a:t>
            </a:r>
            <a:r>
              <a:rPr lang="fr-FR" sz="3200" dirty="0" err="1">
                <a:solidFill>
                  <a:schemeClr val="bg1"/>
                </a:solidFill>
                <a:latin typeface="Avenir Medium"/>
                <a:cs typeface="Avenir Medium"/>
              </a:rPr>
              <a:t>CliMAF</a:t>
            </a:r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Avenir Medium"/>
                <a:cs typeface="Avenir Medium"/>
              </a:rPr>
              <a:t>projects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Getting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acces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various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data structures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8630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2.1.1 The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'CMIP5'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CliMAF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Example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'CMIP5' data structure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27864" y="1492234"/>
            <a:ext cx="85094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venir Book"/>
                <a:cs typeface="Avenir Book"/>
              </a:rPr>
              <a:t>If </a:t>
            </a:r>
            <a:r>
              <a:rPr lang="fr-FR" b="1" dirty="0" err="1" smtClean="0">
                <a:latin typeface="Avenir Book"/>
                <a:cs typeface="Avenir Book"/>
              </a:rPr>
              <a:t>you</a:t>
            </a:r>
            <a:r>
              <a:rPr lang="fr-FR" b="1" dirty="0" smtClean="0">
                <a:latin typeface="Avenir Book"/>
                <a:cs typeface="Avenir Book"/>
              </a:rPr>
              <a:t> set </a:t>
            </a:r>
            <a:r>
              <a:rPr lang="fr-FR" b="1" dirty="0" err="1" smtClean="0">
                <a:latin typeface="Avenir Book"/>
                <a:cs typeface="Avenir Book"/>
              </a:rPr>
              <a:t>this</a:t>
            </a:r>
            <a:r>
              <a:rPr lang="fr-FR" b="1" dirty="0" smtClean="0">
                <a:latin typeface="Avenir Book"/>
                <a:cs typeface="Avenir Book"/>
              </a:rPr>
              <a:t> in </a:t>
            </a:r>
            <a:r>
              <a:rPr lang="fr-FR" b="1" dirty="0" err="1" smtClean="0">
                <a:latin typeface="Avenir Book"/>
                <a:cs typeface="Avenir Book"/>
              </a:rPr>
              <a:t>datasets_setup.py</a:t>
            </a:r>
            <a:r>
              <a:rPr lang="fr-FR" b="1" dirty="0" smtClean="0">
                <a:latin typeface="Avenir Book"/>
                <a:cs typeface="Avenir Book"/>
              </a:rPr>
              <a:t>:</a:t>
            </a:r>
          </a:p>
          <a:p>
            <a:endParaRPr lang="fr-FR" b="1" dirty="0" smtClean="0">
              <a:latin typeface="Avenir Book"/>
              <a:cs typeface="Avenir Book"/>
            </a:endParaRP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models </a:t>
            </a:r>
            <a:r>
              <a:rPr lang="en-US" sz="1400" dirty="0">
                <a:latin typeface="Courier"/>
                <a:cs typeface="Courier"/>
              </a:rPr>
              <a:t>= [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   </a:t>
            </a:r>
            <a:r>
              <a:rPr lang="en-US" sz="1400" dirty="0" err="1">
                <a:latin typeface="Courier"/>
                <a:cs typeface="Courier"/>
              </a:rPr>
              <a:t>dict</a:t>
            </a:r>
            <a:r>
              <a:rPr lang="en-US" sz="14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			project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CMIP5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		model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IPSL</a:t>
            </a:r>
            <a:r>
              <a:rPr lang="en-US" sz="1400" dirty="0">
                <a:latin typeface="Courier"/>
                <a:cs typeface="Courier"/>
              </a:rPr>
              <a:t>-CM5A-</a:t>
            </a:r>
            <a:r>
              <a:rPr lang="en-US" sz="1400" dirty="0" smtClean="0">
                <a:latin typeface="Courier"/>
                <a:cs typeface="Courier"/>
              </a:rPr>
              <a:t>LR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		experiment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historical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		simulation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r1i1p1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		frequency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monthly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			period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1980</a:t>
            </a:r>
            <a:r>
              <a:rPr lang="en-US" sz="1400" dirty="0">
                <a:latin typeface="Courier"/>
                <a:cs typeface="Courier"/>
              </a:rPr>
              <a:t>-</a:t>
            </a:r>
            <a:r>
              <a:rPr lang="en-US" sz="1400" dirty="0" smtClean="0">
                <a:latin typeface="Courier"/>
                <a:cs typeface="Courier"/>
              </a:rPr>
              <a:t>2005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)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]</a:t>
            </a:r>
          </a:p>
          <a:p>
            <a:endParaRPr lang="fr-FR" b="1" dirty="0" smtClean="0">
              <a:latin typeface="Avenir Book"/>
              <a:cs typeface="Avenir Book"/>
            </a:endParaRPr>
          </a:p>
          <a:p>
            <a:r>
              <a:rPr lang="fr-FR" sz="1600" b="1" dirty="0" smtClean="0">
                <a:latin typeface="Avenir Book"/>
                <a:cs typeface="Avenir Book"/>
              </a:rPr>
              <a:t>You </a:t>
            </a:r>
            <a:r>
              <a:rPr lang="fr-FR" sz="1600" b="1" dirty="0" err="1" smtClean="0">
                <a:latin typeface="Avenir Book"/>
                <a:cs typeface="Avenir Book"/>
              </a:rPr>
              <a:t>will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make</a:t>
            </a:r>
            <a:r>
              <a:rPr lang="fr-FR" sz="1600" b="1" dirty="0" smtClean="0">
                <a:latin typeface="Avenir Book"/>
                <a:cs typeface="Avenir Book"/>
              </a:rPr>
              <a:t> use of </a:t>
            </a:r>
            <a:r>
              <a:rPr lang="fr-FR" sz="1600" b="1" dirty="0" err="1" smtClean="0">
                <a:latin typeface="Avenir Book"/>
                <a:cs typeface="Avenir Book"/>
              </a:rPr>
              <a:t>this</a:t>
            </a:r>
            <a:r>
              <a:rPr lang="fr-FR" sz="1600" b="1" dirty="0" smtClean="0">
                <a:latin typeface="Avenir Book"/>
                <a:cs typeface="Avenir Book"/>
              </a:rPr>
              <a:t> pattern:</a:t>
            </a:r>
            <a:endParaRPr lang="fr-FR" sz="1600" b="1" dirty="0" smtClean="0">
              <a:latin typeface="Avenir Medium"/>
              <a:cs typeface="Avenir Medium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	/</a:t>
            </a:r>
            <a:r>
              <a:rPr lang="fr-FR" sz="1400" dirty="0" err="1" smtClean="0">
                <a:latin typeface="Courier"/>
                <a:cs typeface="Courier"/>
              </a:rPr>
              <a:t>prodigfs</a:t>
            </a:r>
            <a:r>
              <a:rPr lang="fr-FR" sz="1400" dirty="0">
                <a:latin typeface="Courier"/>
                <a:cs typeface="Courier"/>
              </a:rPr>
              <a:t>/</a:t>
            </a:r>
            <a:r>
              <a:rPr lang="fr-FR" sz="1400" dirty="0" err="1">
                <a:latin typeface="Courier"/>
                <a:cs typeface="Courier"/>
              </a:rPr>
              <a:t>project</a:t>
            </a:r>
            <a:r>
              <a:rPr lang="fr-FR" sz="1400" dirty="0">
                <a:latin typeface="Courier"/>
                <a:cs typeface="Courier"/>
              </a:rPr>
              <a:t>/CMIP5/output</a:t>
            </a:r>
            <a:r>
              <a:rPr lang="fr-FR" sz="1400" dirty="0" smtClean="0">
                <a:latin typeface="Courier"/>
                <a:cs typeface="Courier"/>
              </a:rPr>
              <a:t>/*/${model}/${</a:t>
            </a:r>
            <a:r>
              <a:rPr lang="fr-FR" sz="1400" dirty="0" err="1" smtClean="0">
                <a:latin typeface="Courier"/>
                <a:cs typeface="Courier"/>
              </a:rPr>
              <a:t>experiment</a:t>
            </a:r>
            <a:r>
              <a:rPr lang="fr-FR" sz="1400" dirty="0" smtClean="0">
                <a:latin typeface="Courier"/>
                <a:cs typeface="Courier"/>
              </a:rPr>
              <a:t>}/${</a:t>
            </a:r>
            <a:r>
              <a:rPr lang="fr-FR" sz="1400" dirty="0" err="1" smtClean="0">
                <a:latin typeface="Courier"/>
                <a:cs typeface="Courier"/>
              </a:rPr>
              <a:t>frequency</a:t>
            </a:r>
            <a:r>
              <a:rPr lang="fr-FR" sz="1400" dirty="0" smtClean="0">
                <a:latin typeface="Courier"/>
                <a:cs typeface="Courier"/>
              </a:rPr>
              <a:t>}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${</a:t>
            </a:r>
            <a:r>
              <a:rPr lang="fr-FR" sz="1400" dirty="0" err="1" smtClean="0">
                <a:latin typeface="Courier"/>
                <a:cs typeface="Courier"/>
              </a:rPr>
              <a:t>realm</a:t>
            </a:r>
            <a:r>
              <a:rPr lang="fr-FR" sz="1400" dirty="0" smtClean="0">
                <a:latin typeface="Courier"/>
                <a:cs typeface="Courier"/>
              </a:rPr>
              <a:t>}/${table}/$</a:t>
            </a:r>
            <a:r>
              <a:rPr lang="fr-FR" sz="1400" dirty="0" smtClean="0">
                <a:latin typeface="Courier"/>
                <a:cs typeface="Courier"/>
              </a:rPr>
              <a:t>{</a:t>
            </a:r>
            <a:r>
              <a:rPr lang="fr-FR" sz="1400" dirty="0" smtClean="0">
                <a:latin typeface="Courier"/>
                <a:cs typeface="Courier"/>
              </a:rPr>
              <a:t>simulation</a:t>
            </a:r>
            <a:r>
              <a:rPr lang="fr-FR" sz="1400" dirty="0" smtClean="0">
                <a:latin typeface="Courier"/>
                <a:cs typeface="Courier"/>
              </a:rPr>
              <a:t>}</a:t>
            </a:r>
            <a:r>
              <a:rPr lang="fr-FR" sz="1400" dirty="0" smtClean="0">
                <a:latin typeface="Courier"/>
                <a:cs typeface="Courier"/>
              </a:rPr>
              <a:t>/${version}/${variable}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$</a:t>
            </a:r>
            <a:r>
              <a:rPr lang="fr-FR" sz="1400" dirty="0" smtClean="0">
                <a:latin typeface="Courier"/>
                <a:cs typeface="Courier"/>
              </a:rPr>
              <a:t>{variable}_${table}_</a:t>
            </a:r>
            <a:r>
              <a:rPr lang="fr-FR" sz="1400" dirty="0" smtClean="0">
                <a:latin typeface="Courier"/>
                <a:cs typeface="Courier"/>
              </a:rPr>
              <a:t>${model</a:t>
            </a:r>
            <a:r>
              <a:rPr lang="fr-FR" sz="1400" dirty="0" smtClean="0">
                <a:latin typeface="Courier"/>
                <a:cs typeface="Courier"/>
              </a:rPr>
              <a:t>}_${</a:t>
            </a:r>
            <a:r>
              <a:rPr lang="fr-FR" sz="1400" dirty="0" err="1" smtClean="0">
                <a:latin typeface="Courier"/>
                <a:cs typeface="Courier"/>
              </a:rPr>
              <a:t>experiment</a:t>
            </a:r>
            <a:r>
              <a:rPr lang="fr-FR" sz="1400" dirty="0" smtClean="0">
                <a:latin typeface="Courier"/>
                <a:cs typeface="Courier"/>
              </a:rPr>
              <a:t>}_$</a:t>
            </a:r>
            <a:r>
              <a:rPr lang="fr-FR" sz="1400" dirty="0" smtClean="0">
                <a:latin typeface="Courier"/>
                <a:cs typeface="Courier"/>
              </a:rPr>
              <a:t>{</a:t>
            </a:r>
            <a:r>
              <a:rPr lang="fr-FR" sz="1400" dirty="0" smtClean="0">
                <a:latin typeface="Courier"/>
                <a:cs typeface="Courier"/>
              </a:rPr>
              <a:t>simulation</a:t>
            </a:r>
            <a:r>
              <a:rPr lang="fr-FR" sz="1400" dirty="0" smtClean="0">
                <a:latin typeface="Courier"/>
                <a:cs typeface="Courier"/>
              </a:rPr>
              <a:t>}</a:t>
            </a:r>
            <a:r>
              <a:rPr lang="fr-FR" sz="1400" dirty="0" smtClean="0">
                <a:latin typeface="Courier"/>
                <a:cs typeface="Courier"/>
              </a:rPr>
              <a:t>_${</a:t>
            </a:r>
            <a:r>
              <a:rPr lang="fr-FR" sz="1400" dirty="0" err="1" smtClean="0">
                <a:latin typeface="Courier"/>
                <a:cs typeface="Courier"/>
              </a:rPr>
              <a:t>period</a:t>
            </a:r>
            <a:r>
              <a:rPr lang="fr-FR" sz="1400" dirty="0" smtClean="0">
                <a:latin typeface="Courier"/>
                <a:cs typeface="Courier"/>
              </a:rPr>
              <a:t>}.</a:t>
            </a:r>
            <a:r>
              <a:rPr lang="fr-FR" sz="1400" dirty="0" err="1" smtClean="0">
                <a:latin typeface="Courier"/>
                <a:cs typeface="Courier"/>
              </a:rPr>
              <a:t>nc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fr-FR" sz="1600" dirty="0" smtClean="0">
                <a:latin typeface="Avenir Medium"/>
                <a:cs typeface="Avenir Medium"/>
              </a:rPr>
              <a:t>To </a:t>
            </a:r>
            <a:r>
              <a:rPr lang="fr-FR" sz="1600" dirty="0" err="1" smtClean="0">
                <a:latin typeface="Avenir Medium"/>
                <a:cs typeface="Avenir Medium"/>
              </a:rPr>
              <a:t>access</a:t>
            </a:r>
            <a:r>
              <a:rPr lang="fr-FR" sz="1600" dirty="0" smtClean="0">
                <a:latin typeface="Avenir Medium"/>
                <a:cs typeface="Avenir Medium"/>
              </a:rPr>
              <a:t> </a:t>
            </a:r>
            <a:r>
              <a:rPr lang="fr-FR" sz="1600" dirty="0" err="1" smtClean="0">
                <a:latin typeface="Avenir Medium"/>
                <a:cs typeface="Avenir Medium"/>
              </a:rPr>
              <a:t>this</a:t>
            </a:r>
            <a:r>
              <a:rPr lang="fr-FR" sz="1600" dirty="0" smtClean="0">
                <a:latin typeface="Avenir Medium"/>
                <a:cs typeface="Avenir Medium"/>
              </a:rPr>
              <a:t> file</a:t>
            </a:r>
            <a:endParaRPr lang="fr-FR" sz="1600" dirty="0">
              <a:latin typeface="Avenir Medium"/>
              <a:cs typeface="Avenir Medium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	/</a:t>
            </a:r>
            <a:r>
              <a:rPr lang="fr-FR" sz="1400" dirty="0" err="1">
                <a:latin typeface="Courier"/>
                <a:cs typeface="Courier"/>
              </a:rPr>
              <a:t>prodigfs</a:t>
            </a:r>
            <a:r>
              <a:rPr lang="fr-FR" sz="1400" dirty="0">
                <a:latin typeface="Courier"/>
                <a:cs typeface="Courier"/>
              </a:rPr>
              <a:t>/</a:t>
            </a:r>
            <a:r>
              <a:rPr lang="fr-FR" sz="1400" dirty="0" err="1">
                <a:latin typeface="Courier"/>
                <a:cs typeface="Courier"/>
              </a:rPr>
              <a:t>project</a:t>
            </a:r>
            <a:r>
              <a:rPr lang="fr-FR" sz="1400" dirty="0">
                <a:latin typeface="Courier"/>
                <a:cs typeface="Courier"/>
              </a:rPr>
              <a:t>/CMIP5/output/IPSL/IPSL-CM5A-LR/</a:t>
            </a:r>
            <a:r>
              <a:rPr lang="fr-FR" sz="1400" dirty="0" err="1">
                <a:latin typeface="Courier"/>
                <a:cs typeface="Courier"/>
              </a:rPr>
              <a:t>historical</a:t>
            </a:r>
            <a:r>
              <a:rPr lang="fr-FR" sz="1400" dirty="0" smtClean="0">
                <a:latin typeface="Courier"/>
                <a:cs typeface="Courier"/>
              </a:rPr>
              <a:t>/mon/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err="1" smtClean="0">
                <a:latin typeface="Courier"/>
                <a:cs typeface="Courier"/>
              </a:rPr>
              <a:t>atmos</a:t>
            </a:r>
            <a:r>
              <a:rPr lang="fr-FR" sz="1400" dirty="0" smtClean="0">
                <a:latin typeface="Courier"/>
                <a:cs typeface="Courier"/>
              </a:rPr>
              <a:t>/Amon</a:t>
            </a:r>
            <a:r>
              <a:rPr lang="fr-FR" sz="1400" dirty="0">
                <a:latin typeface="Courier"/>
                <a:cs typeface="Courier"/>
              </a:rPr>
              <a:t>/r1i1p1/</a:t>
            </a:r>
            <a:r>
              <a:rPr lang="fr-FR" sz="1400" dirty="0" err="1">
                <a:latin typeface="Courier"/>
                <a:cs typeface="Courier"/>
              </a:rPr>
              <a:t>latest</a:t>
            </a:r>
            <a:r>
              <a:rPr lang="fr-FR" sz="1400" dirty="0">
                <a:latin typeface="Courier"/>
                <a:cs typeface="Courier"/>
              </a:rPr>
              <a:t>/tas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tas_Amon_IPSL</a:t>
            </a:r>
            <a:r>
              <a:rPr lang="fr-FR" sz="1400" dirty="0">
                <a:latin typeface="Courier"/>
                <a:cs typeface="Courier"/>
              </a:rPr>
              <a:t>-CM5A-LR_historical_r1i1p1_185001-200512.</a:t>
            </a:r>
            <a:r>
              <a:rPr lang="fr-FR" sz="1400" dirty="0" smtClean="0">
                <a:latin typeface="Courier"/>
                <a:cs typeface="Courier"/>
              </a:rPr>
              <a:t>nc</a:t>
            </a:r>
          </a:p>
        </p:txBody>
      </p:sp>
      <p:sp>
        <p:nvSpPr>
          <p:cNvPr id="8" name="Rectangle 7"/>
          <p:cNvSpPr/>
          <p:nvPr/>
        </p:nvSpPr>
        <p:spPr>
          <a:xfrm>
            <a:off x="599373" y="2065413"/>
            <a:ext cx="8180915" cy="2231594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99373" y="4771815"/>
            <a:ext cx="8180915" cy="700342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99373" y="5861958"/>
            <a:ext cx="8180915" cy="708589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956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232254" y="2092734"/>
            <a:ext cx="678465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available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keys</a:t>
            </a:r>
            <a:r>
              <a:rPr lang="fr-FR" sz="1600" dirty="0" smtClean="0">
                <a:latin typeface="Avenir Book"/>
                <a:cs typeface="Avenir Book"/>
              </a:rPr>
              <a:t> and default values are:</a:t>
            </a:r>
          </a:p>
          <a:p>
            <a:endParaRPr lang="fr-FR" dirty="0">
              <a:latin typeface="Avenir Book"/>
              <a:cs typeface="Avenir Book"/>
            </a:endParaRP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model      </a:t>
            </a:r>
            <a:r>
              <a:rPr lang="fr-FR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 no default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err="1">
                <a:latin typeface="Courier"/>
                <a:cs typeface="Courier"/>
              </a:rPr>
              <a:t>experiment</a:t>
            </a:r>
            <a:r>
              <a:rPr lang="fr-FR" sz="1400" dirty="0">
                <a:latin typeface="Courier"/>
                <a:cs typeface="Courier"/>
              </a:rPr>
              <a:t>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fr-FR" sz="1400" dirty="0" err="1" smtClean="0">
                <a:latin typeface="Courier"/>
                <a:cs typeface="Courier"/>
              </a:rPr>
              <a:t>historical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err="1" smtClean="0">
                <a:latin typeface="Courier"/>
                <a:cs typeface="Courier"/>
              </a:rPr>
              <a:t>realm</a:t>
            </a:r>
            <a:r>
              <a:rPr lang="fr-FR" sz="1400" dirty="0" smtClean="0">
                <a:latin typeface="Courier"/>
                <a:cs typeface="Courier"/>
              </a:rPr>
              <a:t>      = </a:t>
            </a:r>
            <a:r>
              <a:rPr lang="fr-FR" sz="1400" dirty="0" smtClean="0">
                <a:latin typeface="Courier"/>
                <a:cs typeface="Courier"/>
              </a:rPr>
              <a:t>'*'</a:t>
            </a:r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table      = </a:t>
            </a:r>
            <a:r>
              <a:rPr lang="fr-FR" sz="1400" dirty="0" smtClean="0">
                <a:latin typeface="Courier"/>
                <a:cs typeface="Courier"/>
              </a:rPr>
              <a:t>'*'</a:t>
            </a:r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	simulation = </a:t>
            </a:r>
            <a:r>
              <a:rPr lang="fr-FR" sz="1400" dirty="0" smtClean="0">
                <a:latin typeface="Courier"/>
                <a:cs typeface="Courier"/>
              </a:rPr>
              <a:t>'r1i1p1'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version    = </a:t>
            </a:r>
            <a:r>
              <a:rPr lang="fr-FR" sz="1400" dirty="0" smtClean="0">
                <a:latin typeface="Courier"/>
                <a:cs typeface="Courier"/>
              </a:rPr>
              <a:t>'last'</a:t>
            </a:r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err="1">
                <a:latin typeface="Courier"/>
                <a:cs typeface="Courier"/>
              </a:rPr>
              <a:t>frequency</a:t>
            </a:r>
            <a:r>
              <a:rPr lang="fr-FR" sz="1400" dirty="0">
                <a:latin typeface="Courier"/>
                <a:cs typeface="Courier"/>
              </a:rPr>
              <a:t> 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fr-FR" sz="1400" dirty="0" err="1" smtClean="0">
                <a:latin typeface="Courier"/>
                <a:cs typeface="Courier"/>
              </a:rPr>
              <a:t>monthly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err="1" smtClean="0">
                <a:latin typeface="Courier"/>
                <a:cs typeface="Courier"/>
              </a:rPr>
              <a:t>period</a:t>
            </a:r>
            <a:r>
              <a:rPr lang="fr-FR" sz="1400" dirty="0" smtClean="0">
                <a:latin typeface="Courier"/>
                <a:cs typeface="Courier"/>
              </a:rPr>
              <a:t>     </a:t>
            </a:r>
            <a:r>
              <a:rPr lang="fr-FR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 no default</a:t>
            </a:r>
            <a:endParaRPr lang="fr-FR" sz="1400" dirty="0">
              <a:latin typeface="Courier"/>
              <a:cs typeface="Courier"/>
            </a:endParaRPr>
          </a:p>
          <a:p>
            <a:endParaRPr lang="fr-FR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You </a:t>
            </a:r>
            <a:r>
              <a:rPr lang="fr-FR" sz="1600" dirty="0" err="1" smtClean="0">
                <a:latin typeface="Avenir Book"/>
                <a:cs typeface="Avenir Book"/>
              </a:rPr>
              <a:t>need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define</a:t>
            </a:r>
            <a:r>
              <a:rPr lang="fr-FR" sz="1600" dirty="0" smtClean="0">
                <a:latin typeface="Avenir Book"/>
                <a:cs typeface="Avenir Book"/>
              </a:rPr>
              <a:t> model and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Frequency</a:t>
            </a:r>
            <a:r>
              <a:rPr lang="fr-FR" sz="1600" dirty="0" smtClean="0">
                <a:latin typeface="Avenir Book"/>
                <a:cs typeface="Avenir Book"/>
              </a:rPr>
              <a:t>='</a:t>
            </a:r>
            <a:r>
              <a:rPr lang="fr-FR" sz="1600" dirty="0" err="1" smtClean="0">
                <a:latin typeface="Avenir Book"/>
                <a:cs typeface="Avenir Book"/>
              </a:rPr>
              <a:t>seasonal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not </a:t>
            </a:r>
            <a:r>
              <a:rPr lang="fr-FR" sz="1600" dirty="0" err="1" smtClean="0">
                <a:latin typeface="Avenir Book"/>
                <a:cs typeface="Avenir Book"/>
              </a:rPr>
              <a:t>available</a:t>
            </a:r>
            <a:r>
              <a:rPr lang="fr-FR" sz="1600" dirty="0" smtClean="0">
                <a:latin typeface="Avenir Book"/>
                <a:cs typeface="Avenir Book"/>
              </a:rPr>
              <a:t> on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 CMIP5.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925" y="2557676"/>
            <a:ext cx="6784653" cy="2026220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2.1.1 The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'CMIP5'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CliMAF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Example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'CMIP5' data structure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39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593478" y="1947930"/>
            <a:ext cx="81781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latin typeface="Avenir Medium"/>
                <a:cs typeface="Avenir Medium"/>
              </a:rPr>
              <a:t>Running the C-ESM-EP </a:t>
            </a:r>
            <a:r>
              <a:rPr lang="fr-FR" b="1" dirty="0" err="1" smtClean="0">
                <a:latin typeface="Avenir Medium"/>
                <a:cs typeface="Avenir Medium"/>
              </a:rPr>
              <a:t>demo</a:t>
            </a:r>
            <a:r>
              <a:rPr lang="fr-FR" b="1" dirty="0" smtClean="0">
                <a:latin typeface="Avenir Medium"/>
                <a:cs typeface="Avenir Medium"/>
              </a:rPr>
              <a:t> for all components</a:t>
            </a:r>
          </a:p>
          <a:p>
            <a:endParaRPr lang="fr-FR" b="1" dirty="0" smtClean="0">
              <a:latin typeface="Avenir Medium"/>
              <a:cs typeface="Avenir Medium"/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latin typeface="Avenir Medium"/>
                <a:cs typeface="Avenir Medium"/>
              </a:rPr>
              <a:t>Atlas Explorer as an </a:t>
            </a:r>
            <a:r>
              <a:rPr lang="fr-FR" b="1" dirty="0" err="1" smtClean="0">
                <a:latin typeface="Avenir Medium"/>
                <a:cs typeface="Avenir Medium"/>
              </a:rPr>
              <a:t>exploratory</a:t>
            </a:r>
            <a:r>
              <a:rPr lang="fr-FR" b="1" dirty="0" smtClean="0">
                <a:latin typeface="Avenir Medium"/>
                <a:cs typeface="Avenir Medium"/>
              </a:rPr>
              <a:t> </a:t>
            </a:r>
            <a:r>
              <a:rPr lang="fr-FR" b="1" dirty="0" err="1" smtClean="0">
                <a:latin typeface="Avenir Medium"/>
                <a:cs typeface="Avenir Medium"/>
              </a:rPr>
              <a:t>tool</a:t>
            </a:r>
            <a:r>
              <a:rPr lang="fr-FR" b="1" dirty="0" smtClean="0">
                <a:latin typeface="Avenir Medium"/>
                <a:cs typeface="Avenir Medium"/>
              </a:rPr>
              <a:t>:</a:t>
            </a:r>
          </a:p>
          <a:p>
            <a:endParaRPr lang="fr-FR" dirty="0" smtClean="0">
              <a:latin typeface="Avenir Book"/>
              <a:cs typeface="Avenir Book"/>
            </a:endParaRPr>
          </a:p>
          <a:p>
            <a:pPr marL="800100" lvl="1" indent="-342900">
              <a:buAutoNum type="arabicPeriod"/>
            </a:pPr>
            <a:r>
              <a:rPr lang="fr-FR" sz="1600" b="1" dirty="0" err="1" smtClean="0">
                <a:latin typeface="Avenir Medium"/>
                <a:cs typeface="Avenir Medium"/>
              </a:rPr>
              <a:t>Modify</a:t>
            </a:r>
            <a:r>
              <a:rPr lang="fr-FR" sz="1600" b="1" dirty="0" smtClean="0">
                <a:latin typeface="Avenir Medium"/>
                <a:cs typeface="Avenir Medium"/>
              </a:rPr>
              <a:t> the input </a:t>
            </a:r>
            <a:r>
              <a:rPr lang="fr-FR" sz="1600" b="1" dirty="0" err="1" smtClean="0">
                <a:latin typeface="Avenir Medium"/>
                <a:cs typeface="Avenir Medium"/>
              </a:rPr>
              <a:t>datasets</a:t>
            </a:r>
            <a:r>
              <a:rPr lang="fr-FR" sz="1600" b="1" dirty="0" smtClean="0">
                <a:latin typeface="Avenir Medium"/>
                <a:cs typeface="Avenir Medium"/>
              </a:rPr>
              <a:t>:</a:t>
            </a:r>
          </a:p>
          <a:p>
            <a:pPr marL="1257300" lvl="2" indent="-342900">
              <a:buAutoNum type="arabicPeriod"/>
            </a:pPr>
            <a:r>
              <a:rPr lang="fr-FR" sz="1600" dirty="0" err="1" smtClean="0">
                <a:latin typeface="Avenir Book"/>
                <a:cs typeface="Avenir Book"/>
              </a:rPr>
              <a:t>Add</a:t>
            </a:r>
            <a:r>
              <a:rPr lang="fr-FR" sz="1600" dirty="0" smtClean="0">
                <a:latin typeface="Avenir Book"/>
                <a:cs typeface="Avenir Book"/>
              </a:rPr>
              <a:t>/</a:t>
            </a:r>
            <a:r>
              <a:rPr lang="fr-FR" sz="1600" dirty="0" err="1" smtClean="0">
                <a:latin typeface="Avenir Book"/>
                <a:cs typeface="Avenir Book"/>
              </a:rPr>
              <a:t>modify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 (CMIP5 </a:t>
            </a:r>
            <a:r>
              <a:rPr lang="fr-FR" sz="1600" dirty="0" err="1" smtClean="0">
                <a:latin typeface="Avenir Book"/>
                <a:cs typeface="Avenir Book"/>
              </a:rPr>
              <a:t>models</a:t>
            </a:r>
            <a:r>
              <a:rPr lang="fr-FR" sz="1600" dirty="0" smtClean="0">
                <a:latin typeface="Avenir Book"/>
                <a:cs typeface="Avenir Book"/>
              </a:rPr>
              <a:t> or IGCM_OUT simulations)</a:t>
            </a:r>
          </a:p>
          <a:p>
            <a:pPr marL="1257300" lvl="2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Change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and </a:t>
            </a:r>
            <a:r>
              <a:rPr lang="fr-FR" sz="1600" dirty="0" err="1" smtClean="0">
                <a:latin typeface="Avenir Book"/>
                <a:cs typeface="Avenir Book"/>
              </a:rPr>
              <a:t>frequency</a:t>
            </a:r>
            <a:endParaRPr lang="fr-FR" sz="1600" dirty="0" smtClean="0">
              <a:latin typeface="Avenir Book"/>
              <a:cs typeface="Avenir Book"/>
            </a:endParaRPr>
          </a:p>
          <a:p>
            <a:pPr marL="1257300" lvl="2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Setup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own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endParaRPr lang="fr-FR" sz="1600" dirty="0" smtClean="0">
              <a:latin typeface="Avenir Book"/>
              <a:cs typeface="Avenir Book"/>
            </a:endParaRPr>
          </a:p>
          <a:p>
            <a:pPr marL="1257300" lvl="2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Control </a:t>
            </a:r>
            <a:r>
              <a:rPr lang="fr-FR" sz="1600" dirty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reference</a:t>
            </a:r>
            <a:endParaRPr lang="fr-FR" sz="1600" dirty="0">
              <a:latin typeface="Avenir Book"/>
              <a:cs typeface="Avenir Book"/>
            </a:endParaRPr>
          </a:p>
          <a:p>
            <a:pPr lvl="2"/>
            <a:endParaRPr lang="fr-FR" sz="1600" dirty="0" smtClean="0">
              <a:latin typeface="Avenir Book"/>
              <a:cs typeface="Avenir Book"/>
            </a:endParaRPr>
          </a:p>
          <a:p>
            <a:pPr marL="800100" lvl="1" indent="-342900">
              <a:buAutoNum type="arabicPeriod"/>
            </a:pPr>
            <a:r>
              <a:rPr lang="fr-FR" sz="1600" b="1" dirty="0" err="1" smtClean="0">
                <a:latin typeface="Avenir Medium"/>
                <a:cs typeface="Avenir Medium"/>
              </a:rPr>
              <a:t>Using</a:t>
            </a:r>
            <a:r>
              <a:rPr lang="fr-FR" sz="1600" b="1" dirty="0" smtClean="0">
                <a:latin typeface="Avenir Medium"/>
                <a:cs typeface="Avenir Medium"/>
              </a:rPr>
              <a:t> the Atlas Explorer </a:t>
            </a:r>
            <a:r>
              <a:rPr lang="fr-FR" sz="1600" b="1" dirty="0" err="1" smtClean="0">
                <a:latin typeface="Avenir Medium"/>
                <a:cs typeface="Avenir Medium"/>
              </a:rPr>
              <a:t>parameter</a:t>
            </a:r>
            <a:r>
              <a:rPr lang="fr-FR" sz="1600" b="1" dirty="0" smtClean="0">
                <a:latin typeface="Avenir Medium"/>
                <a:cs typeface="Avenir Medium"/>
              </a:rPr>
              <a:t> file</a:t>
            </a:r>
          </a:p>
          <a:p>
            <a:pPr marL="1257300" lvl="2" indent="-342900">
              <a:buAutoNum type="arabicPeriod"/>
            </a:pPr>
            <a:r>
              <a:rPr lang="fr-FR" sz="1600" dirty="0" err="1" smtClean="0">
                <a:latin typeface="Avenir Book"/>
                <a:cs typeface="Avenir Book"/>
              </a:rPr>
              <a:t>Overall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parameters</a:t>
            </a:r>
            <a:endParaRPr lang="fr-FR" sz="1600" dirty="0" smtClean="0">
              <a:latin typeface="Avenir Book"/>
              <a:cs typeface="Avenir Book"/>
            </a:endParaRPr>
          </a:p>
          <a:p>
            <a:pPr marL="1257300" lvl="2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Play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dictionaries</a:t>
            </a:r>
            <a:r>
              <a:rPr lang="fr-FR" sz="1600" dirty="0" smtClean="0">
                <a:latin typeface="Avenir Book"/>
                <a:cs typeface="Avenir Book"/>
              </a:rPr>
              <a:t> of the variables</a:t>
            </a:r>
          </a:p>
          <a:p>
            <a:pPr marL="1257300" lvl="2" indent="-342900">
              <a:buAutoNum type="arabicPeriod"/>
            </a:pPr>
            <a:r>
              <a:rPr lang="fr-FR" sz="1600" dirty="0" err="1" smtClean="0">
                <a:latin typeface="Avenir Book"/>
                <a:cs typeface="Avenir Book"/>
              </a:rPr>
              <a:t>Add</a:t>
            </a:r>
            <a:r>
              <a:rPr lang="fr-FR" sz="1600" dirty="0" smtClean="0">
                <a:latin typeface="Avenir Book"/>
                <a:cs typeface="Avenir Book"/>
              </a:rPr>
              <a:t> new variables</a:t>
            </a:r>
          </a:p>
          <a:p>
            <a:pPr marL="1257300" lvl="2" indent="-342900">
              <a:buAutoNum type="arabicPeriod"/>
            </a:pPr>
            <a:r>
              <a:rPr lang="fr-FR" sz="1600" dirty="0" err="1" smtClean="0">
                <a:latin typeface="Avenir Book"/>
                <a:cs typeface="Avenir Book"/>
              </a:rPr>
              <a:t>Modify</a:t>
            </a:r>
            <a:r>
              <a:rPr lang="fr-FR" sz="1600" dirty="0" smtClean="0">
                <a:latin typeface="Avenir Book"/>
                <a:cs typeface="Avenir Book"/>
              </a:rPr>
              <a:t> the plot </a:t>
            </a:r>
            <a:r>
              <a:rPr lang="fr-FR" sz="1600" dirty="0" err="1" smtClean="0">
                <a:latin typeface="Avenir Book"/>
                <a:cs typeface="Avenir Book"/>
              </a:rPr>
              <a:t>parameters</a:t>
            </a:r>
            <a:endParaRPr lang="fr-FR" sz="1600" dirty="0" smtClean="0">
              <a:latin typeface="Avenir Book"/>
              <a:cs typeface="Avenir Boo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Outline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C-ESM-EP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Demo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/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Practicals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48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238721" y="1891155"/>
            <a:ext cx="68572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'IGCM_OUT'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provides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access</a:t>
            </a:r>
            <a:r>
              <a:rPr lang="fr-FR" sz="1600" dirty="0" smtClean="0">
                <a:latin typeface="Avenir Book"/>
                <a:cs typeface="Avenir Book"/>
              </a:rPr>
              <a:t> to the data structure of the </a:t>
            </a:r>
            <a:r>
              <a:rPr lang="fr-FR" sz="1600" dirty="0" err="1" smtClean="0">
                <a:latin typeface="Avenir Book"/>
                <a:cs typeface="Avenir Book"/>
              </a:rPr>
              <a:t>libIGCM</a:t>
            </a:r>
            <a:r>
              <a:rPr lang="fr-FR" sz="1600" dirty="0" smtClean="0">
                <a:latin typeface="Avenir Book"/>
                <a:cs typeface="Avenir Book"/>
              </a:rPr>
              <a:t> model outputs, </a:t>
            </a:r>
            <a:r>
              <a:rPr lang="fr-FR" sz="1600" dirty="0" err="1" smtClean="0">
                <a:latin typeface="Avenir Book"/>
                <a:cs typeface="Avenir Book"/>
              </a:rPr>
              <a:t>like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LMDz</a:t>
            </a:r>
            <a:r>
              <a:rPr lang="fr-FR" sz="1600" dirty="0" smtClean="0">
                <a:latin typeface="Avenir Book"/>
                <a:cs typeface="Avenir Book"/>
              </a:rPr>
              <a:t>, ORCHIDEE, NEMO, PISCES (and </a:t>
            </a:r>
            <a:r>
              <a:rPr lang="fr-FR" sz="1600" dirty="0" err="1" smtClean="0">
                <a:latin typeface="Avenir Book"/>
                <a:cs typeface="Avenir Book"/>
              </a:rPr>
              <a:t>subsequently</a:t>
            </a:r>
            <a:r>
              <a:rPr lang="fr-FR" sz="1600" dirty="0" smtClean="0">
                <a:latin typeface="Avenir Book"/>
                <a:cs typeface="Avenir Book"/>
              </a:rPr>
              <a:t>, LMDZ-OR, and IPSLCM </a:t>
            </a:r>
            <a:r>
              <a:rPr lang="fr-FR" sz="1600" dirty="0" err="1" smtClean="0">
                <a:latin typeface="Avenir Book"/>
                <a:cs typeface="Avenir Book"/>
              </a:rPr>
              <a:t>models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Here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typical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example</a:t>
            </a:r>
            <a:r>
              <a:rPr lang="fr-FR" sz="1600" dirty="0" smtClean="0">
                <a:latin typeface="Avenir Book"/>
                <a:cs typeface="Avenir Book"/>
              </a:rPr>
              <a:t> of an IGCM_OUT </a:t>
            </a:r>
            <a:r>
              <a:rPr lang="fr-FR" sz="1600" dirty="0" err="1" smtClean="0">
                <a:latin typeface="Avenir Book"/>
                <a:cs typeface="Avenir Book"/>
              </a:rPr>
              <a:t>dataset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definition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endParaRPr lang="fr-FR" sz="2000" b="1" dirty="0" smtClean="0">
              <a:latin typeface="Avenir Medium"/>
              <a:cs typeface="Avenir Medium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models = [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   </a:t>
            </a:r>
            <a:r>
              <a:rPr lang="en-US" sz="1400" dirty="0" err="1">
                <a:latin typeface="Courier"/>
                <a:cs typeface="Courier"/>
              </a:rPr>
              <a:t>dict</a:t>
            </a:r>
            <a:r>
              <a:rPr lang="en-US" sz="1400" dirty="0">
                <a:latin typeface="Courier"/>
                <a:cs typeface="Courier"/>
              </a:rPr>
              <a:t>(project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IGCM_OUT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root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/</a:t>
            </a:r>
            <a:r>
              <a:rPr lang="en-US" sz="1400" dirty="0">
                <a:latin typeface="Courier"/>
                <a:cs typeface="Courier"/>
              </a:rPr>
              <a:t>ccc</a:t>
            </a:r>
            <a:r>
              <a:rPr lang="en-US" sz="1400" dirty="0" smtClean="0">
                <a:latin typeface="Courier"/>
                <a:cs typeface="Courier"/>
              </a:rPr>
              <a:t>/store/cont003</a:t>
            </a:r>
            <a:r>
              <a:rPr lang="en-US" sz="1400" dirty="0">
                <a:latin typeface="Courier"/>
                <a:cs typeface="Courier"/>
              </a:rPr>
              <a:t>/</a:t>
            </a:r>
            <a:r>
              <a:rPr lang="en-US" sz="1400" dirty="0" err="1" smtClean="0">
                <a:latin typeface="Courier"/>
                <a:cs typeface="Courier"/>
              </a:rPr>
              <a:t>thredds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login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p86caub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model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IPSLCM6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simulation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CM605</a:t>
            </a:r>
            <a:r>
              <a:rPr lang="en-US" sz="1400" dirty="0">
                <a:latin typeface="Courier"/>
                <a:cs typeface="Courier"/>
              </a:rPr>
              <a:t>-LR-</a:t>
            </a:r>
            <a:r>
              <a:rPr lang="en-US" sz="1400" dirty="0" smtClean="0">
                <a:latin typeface="Courier"/>
                <a:cs typeface="Courier"/>
              </a:rPr>
              <a:t>pdCtrl01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frequency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seasonal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 </a:t>
            </a:r>
            <a:r>
              <a:rPr lang="en-US" sz="1400" dirty="0" err="1">
                <a:latin typeface="Courier"/>
                <a:cs typeface="Courier"/>
              </a:rPr>
              <a:t>clim_period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2020_2029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>
                <a:latin typeface="Courier"/>
                <a:cs typeface="Courier"/>
              </a:rPr>
              <a:t>       )</a:t>
            </a: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]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0185" y="3335519"/>
            <a:ext cx="6784653" cy="2517914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2.1.1 The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'IGCM_OUT'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Example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'IGCM_OUT' data structure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316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7" y="2572967"/>
            <a:ext cx="68634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Avenir Book"/>
                <a:cs typeface="Avenir Book"/>
              </a:rPr>
              <a:t>CliMAF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is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searching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your</a:t>
            </a:r>
            <a:r>
              <a:rPr lang="fr-FR" b="1" dirty="0" smtClean="0">
                <a:latin typeface="Avenir Book"/>
                <a:cs typeface="Avenir Book"/>
              </a:rPr>
              <a:t> file </a:t>
            </a:r>
            <a:r>
              <a:rPr lang="fr-FR" b="1" dirty="0" err="1" smtClean="0">
                <a:latin typeface="Avenir Book"/>
                <a:cs typeface="Avenir Book"/>
              </a:rPr>
              <a:t>among</a:t>
            </a:r>
            <a:r>
              <a:rPr lang="fr-FR" b="1" dirty="0" smtClean="0">
                <a:latin typeface="Avenir Book"/>
                <a:cs typeface="Avenir Book"/>
              </a:rPr>
              <a:t> </a:t>
            </a:r>
            <a:r>
              <a:rPr lang="fr-FR" b="1" dirty="0" err="1" smtClean="0">
                <a:latin typeface="Avenir Book"/>
                <a:cs typeface="Avenir Book"/>
              </a:rPr>
              <a:t>those</a:t>
            </a:r>
            <a:r>
              <a:rPr lang="fr-FR" b="1" dirty="0" smtClean="0">
                <a:latin typeface="Avenir Book"/>
                <a:cs typeface="Avenir Book"/>
              </a:rPr>
              <a:t> patterns:</a:t>
            </a:r>
          </a:p>
          <a:p>
            <a:endParaRPr lang="fr-FR" sz="2000" b="1" dirty="0" smtClean="0">
              <a:latin typeface="Avenir Medium"/>
              <a:cs typeface="Avenir Medium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$</a:t>
            </a:r>
            <a:r>
              <a:rPr lang="fr-FR" sz="1400" dirty="0">
                <a:latin typeface="Courier"/>
                <a:cs typeface="Courier"/>
              </a:rPr>
              <a:t>{</a:t>
            </a:r>
            <a:r>
              <a:rPr lang="fr-FR" sz="1400" dirty="0" err="1">
                <a:latin typeface="Courier"/>
                <a:cs typeface="Courier"/>
              </a:rPr>
              <a:t>root</a:t>
            </a:r>
            <a:r>
              <a:rPr lang="fr-FR" sz="1400" dirty="0">
                <a:latin typeface="Courier"/>
                <a:cs typeface="Courier"/>
              </a:rPr>
              <a:t>}/${login</a:t>
            </a:r>
            <a:r>
              <a:rPr lang="fr-FR" sz="1400" dirty="0" smtClean="0">
                <a:latin typeface="Courier"/>
                <a:cs typeface="Courier"/>
              </a:rPr>
              <a:t>}[/IGCM_OUT]/</a:t>
            </a:r>
            <a:r>
              <a:rPr lang="fr-FR" sz="1400" dirty="0">
                <a:latin typeface="Courier"/>
                <a:cs typeface="Courier"/>
              </a:rPr>
              <a:t>${model}/${</a:t>
            </a:r>
            <a:r>
              <a:rPr lang="fr-FR" sz="1400" dirty="0" err="1">
                <a:latin typeface="Courier"/>
                <a:cs typeface="Courier"/>
              </a:rPr>
              <a:t>status</a:t>
            </a:r>
            <a:r>
              <a:rPr lang="fr-FR" sz="1400" dirty="0">
                <a:latin typeface="Courier"/>
                <a:cs typeface="Courier"/>
              </a:rPr>
              <a:t>}/${</a:t>
            </a:r>
            <a:r>
              <a:rPr lang="fr-FR" sz="1400" dirty="0" err="1">
                <a:latin typeface="Courier"/>
                <a:cs typeface="Courier"/>
              </a:rPr>
              <a:t>experiment</a:t>
            </a:r>
            <a:r>
              <a:rPr lang="fr-FR" sz="1400" dirty="0" smtClean="0">
                <a:latin typeface="Courier"/>
                <a:cs typeface="Courier"/>
              </a:rPr>
              <a:t>}/</a:t>
            </a:r>
          </a:p>
          <a:p>
            <a:r>
              <a:rPr lang="fr-FR" sz="1400" dirty="0" smtClean="0">
                <a:latin typeface="Courier"/>
                <a:cs typeface="Courier"/>
              </a:rPr>
              <a:t>$</a:t>
            </a:r>
            <a:r>
              <a:rPr lang="fr-FR" sz="1400" dirty="0">
                <a:latin typeface="Courier"/>
                <a:cs typeface="Courier"/>
              </a:rPr>
              <a:t>{simulation}/${DIR}/${OUT}/${</a:t>
            </a:r>
            <a:r>
              <a:rPr lang="fr-FR" sz="1400" dirty="0" err="1">
                <a:latin typeface="Courier"/>
                <a:cs typeface="Courier"/>
              </a:rPr>
              <a:t>ave_length</a:t>
            </a:r>
            <a:r>
              <a:rPr lang="fr-FR" sz="1400" dirty="0">
                <a:latin typeface="Courier"/>
                <a:cs typeface="Courier"/>
              </a:rPr>
              <a:t>}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</a:p>
          <a:p>
            <a:r>
              <a:rPr lang="fr-FR" sz="1400" dirty="0" smtClean="0">
                <a:latin typeface="Courier"/>
                <a:cs typeface="Courier"/>
              </a:rPr>
              <a:t>$</a:t>
            </a:r>
            <a:r>
              <a:rPr lang="fr-FR" sz="1400" dirty="0">
                <a:latin typeface="Courier"/>
                <a:cs typeface="Courier"/>
              </a:rPr>
              <a:t>{simulation}_YYYYMMDD_YYYYMMDD_${</a:t>
            </a:r>
            <a:r>
              <a:rPr lang="fr-FR" sz="1400" dirty="0" err="1">
                <a:latin typeface="Courier"/>
                <a:cs typeface="Courier"/>
              </a:rPr>
              <a:t>frequency</a:t>
            </a:r>
            <a:r>
              <a:rPr lang="fr-FR" sz="1400" dirty="0">
                <a:latin typeface="Courier"/>
                <a:cs typeface="Courier"/>
              </a:rPr>
              <a:t>}_${variable}.</a:t>
            </a:r>
            <a:r>
              <a:rPr lang="fr-FR" sz="1400" dirty="0" err="1" smtClean="0">
                <a:latin typeface="Courier"/>
                <a:cs typeface="Courier"/>
              </a:rPr>
              <a:t>nc</a:t>
            </a:r>
            <a:endParaRPr lang="fr-FR" sz="1400" dirty="0">
              <a:latin typeface="Courier"/>
              <a:cs typeface="Courier"/>
            </a:endParaRP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$</a:t>
            </a:r>
            <a:r>
              <a:rPr lang="fr-FR" sz="1400" dirty="0">
                <a:latin typeface="Courier"/>
                <a:cs typeface="Courier"/>
              </a:rPr>
              <a:t>{</a:t>
            </a:r>
            <a:r>
              <a:rPr lang="fr-FR" sz="1400" dirty="0" err="1">
                <a:latin typeface="Courier"/>
                <a:cs typeface="Courier"/>
              </a:rPr>
              <a:t>root</a:t>
            </a:r>
            <a:r>
              <a:rPr lang="fr-FR" sz="1400" dirty="0">
                <a:latin typeface="Courier"/>
                <a:cs typeface="Courier"/>
              </a:rPr>
              <a:t>}/${login</a:t>
            </a:r>
            <a:r>
              <a:rPr lang="fr-FR" sz="1400" dirty="0" smtClean="0">
                <a:latin typeface="Courier"/>
                <a:cs typeface="Courier"/>
              </a:rPr>
              <a:t>}[/IGCM_OUT]/</a:t>
            </a:r>
            <a:r>
              <a:rPr lang="fr-FR" sz="1400" dirty="0">
                <a:latin typeface="Courier"/>
                <a:cs typeface="Courier"/>
              </a:rPr>
              <a:t>${model}/${</a:t>
            </a:r>
            <a:r>
              <a:rPr lang="fr-FR" sz="1400" dirty="0" err="1">
                <a:latin typeface="Courier"/>
                <a:cs typeface="Courier"/>
              </a:rPr>
              <a:t>status</a:t>
            </a:r>
            <a:r>
              <a:rPr lang="fr-FR" sz="1400" dirty="0">
                <a:latin typeface="Courier"/>
                <a:cs typeface="Courier"/>
              </a:rPr>
              <a:t>}/${</a:t>
            </a:r>
            <a:r>
              <a:rPr lang="fr-FR" sz="1400" dirty="0" err="1">
                <a:latin typeface="Courier"/>
                <a:cs typeface="Courier"/>
              </a:rPr>
              <a:t>experiment</a:t>
            </a:r>
            <a:r>
              <a:rPr lang="fr-FR" sz="1400" dirty="0">
                <a:latin typeface="Courier"/>
                <a:cs typeface="Courier"/>
              </a:rPr>
              <a:t>}/${simulation}/${DIR}/${OUT}/${</a:t>
            </a:r>
            <a:r>
              <a:rPr lang="fr-FR" sz="1400" dirty="0" err="1">
                <a:latin typeface="Courier"/>
                <a:cs typeface="Courier"/>
              </a:rPr>
              <a:t>frequency</a:t>
            </a:r>
            <a:r>
              <a:rPr lang="fr-FR" sz="1400" dirty="0">
                <a:latin typeface="Courier"/>
                <a:cs typeface="Courier"/>
              </a:rPr>
              <a:t>}${</a:t>
            </a:r>
            <a:r>
              <a:rPr lang="fr-FR" sz="1400" dirty="0" err="1">
                <a:latin typeface="Courier"/>
                <a:cs typeface="Courier"/>
              </a:rPr>
              <a:t>clim_period_length</a:t>
            </a:r>
            <a:r>
              <a:rPr lang="fr-FR" sz="1400" dirty="0">
                <a:latin typeface="Courier"/>
                <a:cs typeface="Courier"/>
              </a:rPr>
              <a:t>}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</a:p>
          <a:p>
            <a:r>
              <a:rPr lang="fr-FR" sz="1400" dirty="0" smtClean="0">
                <a:latin typeface="Courier"/>
                <a:cs typeface="Courier"/>
              </a:rPr>
              <a:t>$</a:t>
            </a:r>
            <a:r>
              <a:rPr lang="fr-FR" sz="1400" dirty="0">
                <a:latin typeface="Courier"/>
                <a:cs typeface="Courier"/>
              </a:rPr>
              <a:t>{simulation}_${</a:t>
            </a:r>
            <a:r>
              <a:rPr lang="fr-FR" sz="1400" dirty="0" err="1">
                <a:latin typeface="Courier"/>
                <a:cs typeface="Courier"/>
              </a:rPr>
              <a:t>frequency</a:t>
            </a:r>
            <a:r>
              <a:rPr lang="fr-FR" sz="1400" dirty="0">
                <a:latin typeface="Courier"/>
                <a:cs typeface="Courier"/>
              </a:rPr>
              <a:t>}_${</a:t>
            </a:r>
            <a:r>
              <a:rPr lang="fr-FR" sz="1400" dirty="0" err="1">
                <a:latin typeface="Courier"/>
                <a:cs typeface="Courier"/>
              </a:rPr>
              <a:t>clim_period</a:t>
            </a:r>
            <a:r>
              <a:rPr lang="fr-FR" sz="1400" dirty="0">
                <a:latin typeface="Courier"/>
                <a:cs typeface="Courier"/>
              </a:rPr>
              <a:t>}_1M_${variable}.</a:t>
            </a:r>
            <a:r>
              <a:rPr lang="fr-FR" sz="1400" dirty="0" err="1" smtClean="0">
                <a:latin typeface="Courier"/>
                <a:cs typeface="Courier"/>
              </a:rPr>
              <a:t>nc</a:t>
            </a:r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 </a:t>
            </a:r>
            <a:endParaRPr lang="fr-FR" sz="1400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7126" y="3066471"/>
            <a:ext cx="7797730" cy="1907153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2.1.1 The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'IGCM_OUT'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Example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'IGCM_OUT' data structure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48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27865" y="382502"/>
            <a:ext cx="49654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1.2.2/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IGCM_OUT</a:t>
            </a: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Available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keys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5" name="Image 14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9762" y="1762782"/>
            <a:ext cx="8677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/>
                <a:cs typeface="Avenir Book"/>
              </a:rPr>
              <a:t>The </a:t>
            </a:r>
            <a:r>
              <a:rPr lang="fr-FR" dirty="0" err="1" smtClean="0">
                <a:latin typeface="Avenir Book"/>
                <a:cs typeface="Avenir Book"/>
              </a:rPr>
              <a:t>available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keys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smtClean="0">
                <a:latin typeface="Avenir Book"/>
                <a:cs typeface="Avenir Book"/>
              </a:rPr>
              <a:t>and default values are</a:t>
            </a:r>
            <a:r>
              <a:rPr lang="fr-FR" dirty="0" smtClean="0">
                <a:latin typeface="Avenir Book"/>
                <a:cs typeface="Avenir Book"/>
              </a:rPr>
              <a:t>:</a:t>
            </a:r>
          </a:p>
          <a:p>
            <a:endParaRPr lang="fr-FR" dirty="0">
              <a:latin typeface="Avenir Book"/>
              <a:cs typeface="Avenir Book"/>
            </a:endParaRPr>
          </a:p>
          <a:p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 - </a:t>
            </a:r>
            <a:r>
              <a:rPr lang="fr-FR" sz="1400" b="1" dirty="0" err="1">
                <a:latin typeface="Courier"/>
                <a:cs typeface="Courier"/>
              </a:rPr>
              <a:t>root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/</a:t>
            </a:r>
            <a:r>
              <a:rPr lang="en-US" sz="1400" dirty="0">
                <a:latin typeface="Courier"/>
                <a:cs typeface="Courier"/>
              </a:rPr>
              <a:t>ccc/store/cont003/</a:t>
            </a:r>
            <a:r>
              <a:rPr lang="en-US" sz="1400" dirty="0" err="1" smtClean="0">
                <a:latin typeface="Courier"/>
                <a:cs typeface="Courier"/>
              </a:rPr>
              <a:t>thredds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 # </a:t>
            </a:r>
            <a:r>
              <a:rPr lang="fr-FR" sz="1400" dirty="0" err="1" smtClean="0">
                <a:latin typeface="Courier"/>
                <a:cs typeface="Courier"/>
              </a:rPr>
              <a:t>path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>
                <a:latin typeface="Courier"/>
                <a:cs typeface="Courier"/>
              </a:rPr>
              <a:t>(</a:t>
            </a:r>
            <a:r>
              <a:rPr lang="fr-FR" sz="1400" dirty="0" err="1">
                <a:latin typeface="Courier"/>
                <a:cs typeface="Courier"/>
              </a:rPr>
              <a:t>without</a:t>
            </a:r>
            <a:r>
              <a:rPr lang="fr-FR" sz="1400" dirty="0">
                <a:latin typeface="Courier"/>
                <a:cs typeface="Courier"/>
              </a:rPr>
              <a:t> the login</a:t>
            </a:r>
            <a:r>
              <a:rPr lang="fr-FR" sz="1400" dirty="0" smtClean="0">
                <a:latin typeface="Courier"/>
                <a:cs typeface="Courier"/>
              </a:rPr>
              <a:t>)</a:t>
            </a:r>
          </a:p>
          <a:p>
            <a:r>
              <a:rPr lang="fr-FR" sz="1400" dirty="0" smtClean="0">
                <a:latin typeface="Courier"/>
                <a:cs typeface="Courier"/>
              </a:rPr>
              <a:t>									  # </a:t>
            </a:r>
            <a:r>
              <a:rPr lang="fr-FR" sz="1400" dirty="0" smtClean="0">
                <a:latin typeface="Courier"/>
                <a:cs typeface="Courier"/>
              </a:rPr>
              <a:t>to </a:t>
            </a:r>
            <a:r>
              <a:rPr lang="fr-FR" sz="1400" dirty="0">
                <a:latin typeface="Courier"/>
                <a:cs typeface="Courier"/>
              </a:rPr>
              <a:t>the top of the IGCM_OUT </a:t>
            </a:r>
            <a:r>
              <a:rPr lang="fr-FR" sz="1400" dirty="0" err="1">
                <a:latin typeface="Courier"/>
                <a:cs typeface="Courier"/>
              </a:rPr>
              <a:t>tree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>
                <a:latin typeface="Courier"/>
                <a:cs typeface="Courier"/>
              </a:rPr>
              <a:t>login </a:t>
            </a:r>
            <a:r>
              <a:rPr lang="fr-FR" sz="1400" dirty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login </a:t>
            </a:r>
            <a:r>
              <a:rPr lang="fr-FR" sz="1400" dirty="0">
                <a:latin typeface="Courier"/>
                <a:cs typeface="Courier"/>
              </a:rPr>
              <a:t>of the </a:t>
            </a:r>
            <a:r>
              <a:rPr lang="fr-FR" sz="1400" dirty="0" err="1">
                <a:latin typeface="Courier"/>
                <a:cs typeface="Courier"/>
              </a:rPr>
              <a:t>producer</a:t>
            </a:r>
            <a:r>
              <a:rPr lang="fr-FR" sz="1400" dirty="0">
                <a:latin typeface="Courier"/>
                <a:cs typeface="Courier"/>
              </a:rPr>
              <a:t> of the simulation</a:t>
            </a: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>
                <a:latin typeface="Courier"/>
                <a:cs typeface="Courier"/>
              </a:rPr>
              <a:t>model </a:t>
            </a:r>
            <a:r>
              <a:rPr lang="fr-FR" sz="1400" dirty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explicit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 err="1">
                <a:latin typeface="Courier"/>
                <a:cs typeface="Courier"/>
              </a:rPr>
              <a:t>experiment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dirty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</a:t>
            </a:r>
            <a:r>
              <a:rPr lang="fr-FR" sz="1400" dirty="0" err="1" smtClean="0">
                <a:latin typeface="Courier"/>
                <a:cs typeface="Courier"/>
              </a:rPr>
              <a:t>piControl</a:t>
            </a:r>
            <a:r>
              <a:rPr lang="fr-FR" sz="1400" dirty="0">
                <a:latin typeface="Courier"/>
                <a:cs typeface="Courier"/>
              </a:rPr>
              <a:t>, </a:t>
            </a:r>
            <a:r>
              <a:rPr lang="fr-FR" sz="1400" dirty="0" err="1">
                <a:latin typeface="Courier"/>
                <a:cs typeface="Courier"/>
              </a:rPr>
              <a:t>historical</a:t>
            </a:r>
            <a:r>
              <a:rPr lang="fr-FR" sz="1400" dirty="0">
                <a:latin typeface="Courier"/>
                <a:cs typeface="Courier"/>
              </a:rPr>
              <a:t>, </a:t>
            </a:r>
            <a:r>
              <a:rPr lang="fr-FR" sz="1400" dirty="0" err="1">
                <a:latin typeface="Courier"/>
                <a:cs typeface="Courier"/>
              </a:rPr>
              <a:t>amip</a:t>
            </a:r>
            <a:r>
              <a:rPr lang="fr-FR" sz="1400" dirty="0">
                <a:latin typeface="Courier"/>
                <a:cs typeface="Courier"/>
              </a:rPr>
              <a:t>...</a:t>
            </a: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 err="1">
                <a:latin typeface="Courier"/>
                <a:cs typeface="Courier"/>
              </a:rPr>
              <a:t>status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dirty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DEVT</a:t>
            </a:r>
            <a:r>
              <a:rPr lang="fr-FR" sz="1400" dirty="0">
                <a:latin typeface="Courier"/>
                <a:cs typeface="Courier"/>
              </a:rPr>
              <a:t>, PROD, TEST</a:t>
            </a: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>
                <a:latin typeface="Courier"/>
                <a:cs typeface="Courier"/>
              </a:rPr>
              <a:t>simulation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</a:t>
            </a:r>
            <a:r>
              <a:rPr lang="fr-FR" sz="1400" dirty="0" err="1" smtClean="0">
                <a:latin typeface="Courier"/>
                <a:cs typeface="Courier"/>
              </a:rPr>
              <a:t>name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>
                <a:latin typeface="Courier"/>
                <a:cs typeface="Courier"/>
              </a:rPr>
              <a:t>of the </a:t>
            </a:r>
            <a:r>
              <a:rPr lang="fr-FR" sz="1400" dirty="0" err="1">
                <a:latin typeface="Courier"/>
                <a:cs typeface="Courier"/>
              </a:rPr>
              <a:t>numerical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simulation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			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   # </a:t>
            </a:r>
            <a:r>
              <a:rPr lang="fr-FR" sz="1400" dirty="0" smtClean="0">
                <a:latin typeface="Courier"/>
                <a:cs typeface="Courier"/>
              </a:rPr>
              <a:t>(</a:t>
            </a:r>
            <a:r>
              <a:rPr lang="fr-FR" sz="1400" dirty="0" err="1">
                <a:latin typeface="Courier"/>
                <a:cs typeface="Courier"/>
              </a:rPr>
              <a:t>JobName</a:t>
            </a:r>
            <a:r>
              <a:rPr lang="fr-FR" sz="1400" dirty="0">
                <a:latin typeface="Courier"/>
                <a:cs typeface="Courier"/>
              </a:rPr>
              <a:t> in the IGCM </a:t>
            </a:r>
            <a:r>
              <a:rPr lang="fr-FR" sz="1400" dirty="0" err="1">
                <a:latin typeface="Courier"/>
                <a:cs typeface="Courier"/>
              </a:rPr>
              <a:t>syntax</a:t>
            </a:r>
            <a:r>
              <a:rPr lang="fr-FR" sz="1400" dirty="0">
                <a:latin typeface="Courier"/>
                <a:cs typeface="Courier"/>
              </a:rPr>
              <a:t>)</a:t>
            </a: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>
                <a:latin typeface="Courier"/>
                <a:cs typeface="Courier"/>
              </a:rPr>
              <a:t>DIR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'*' # ATM</a:t>
            </a:r>
            <a:r>
              <a:rPr lang="fr-FR" sz="1400" dirty="0">
                <a:latin typeface="Courier"/>
                <a:cs typeface="Courier"/>
              </a:rPr>
              <a:t>, OCE, SRF...</a:t>
            </a: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>
                <a:latin typeface="Courier"/>
                <a:cs typeface="Courier"/>
              </a:rPr>
              <a:t>OUT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'Analyse' # or 'Output'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 err="1">
                <a:latin typeface="Courier"/>
                <a:cs typeface="Courier"/>
              </a:rPr>
              <a:t>frequency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</a:t>
            </a:r>
            <a:r>
              <a:rPr lang="fr-FR" sz="1400" dirty="0" err="1" smtClean="0">
                <a:latin typeface="Courier"/>
                <a:cs typeface="Courier"/>
              </a:rPr>
              <a:t>monthly</a:t>
            </a:r>
            <a:r>
              <a:rPr lang="fr-FR" sz="1400" dirty="0" smtClean="0">
                <a:latin typeface="Courier"/>
                <a:cs typeface="Courier"/>
              </a:rPr>
              <a:t>' # </a:t>
            </a:r>
            <a:r>
              <a:rPr lang="fr-FR" sz="1400" dirty="0" err="1">
                <a:latin typeface="Courier"/>
                <a:cs typeface="Courier"/>
              </a:rPr>
              <a:t>daily</a:t>
            </a:r>
            <a:r>
              <a:rPr lang="fr-FR" sz="1400" dirty="0">
                <a:latin typeface="Courier"/>
                <a:cs typeface="Courier"/>
              </a:rPr>
              <a:t>, </a:t>
            </a:r>
            <a:r>
              <a:rPr lang="fr-FR" sz="1400" dirty="0" err="1">
                <a:latin typeface="Courier"/>
                <a:cs typeface="Courier"/>
              </a:rPr>
              <a:t>annual_cycle</a:t>
            </a:r>
            <a:r>
              <a:rPr lang="fr-FR" sz="1400" dirty="0">
                <a:latin typeface="Courier"/>
                <a:cs typeface="Courier"/>
              </a:rPr>
              <a:t> (</a:t>
            </a:r>
            <a:r>
              <a:rPr lang="fr-FR" sz="1400" dirty="0" err="1">
                <a:latin typeface="Courier"/>
                <a:cs typeface="Courier"/>
              </a:rPr>
              <a:t>equivalent</a:t>
            </a:r>
            <a:r>
              <a:rPr lang="fr-FR" sz="1400" dirty="0">
                <a:latin typeface="Courier"/>
                <a:cs typeface="Courier"/>
              </a:rPr>
              <a:t> to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fr-FR" sz="1400" dirty="0" err="1" smtClean="0">
                <a:latin typeface="Courier"/>
                <a:cs typeface="Courier"/>
              </a:rPr>
              <a:t>seasonal</a:t>
            </a:r>
            <a:r>
              <a:rPr lang="fr-FR" sz="1400" dirty="0" smtClean="0">
                <a:latin typeface="Courier"/>
                <a:cs typeface="Courier"/>
              </a:rPr>
              <a:t>')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  - </a:t>
            </a:r>
            <a:r>
              <a:rPr lang="fr-FR" sz="1400" b="1" dirty="0" err="1">
                <a:latin typeface="Courier"/>
                <a:cs typeface="Courier"/>
              </a:rPr>
              <a:t>ave_length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'MO' # MO, </a:t>
            </a:r>
            <a:r>
              <a:rPr lang="fr-FR" sz="1400" dirty="0">
                <a:latin typeface="Courier"/>
                <a:cs typeface="Courier"/>
              </a:rPr>
              <a:t>DA (</a:t>
            </a:r>
            <a:r>
              <a:rPr lang="fr-FR" sz="1400" dirty="0" err="1">
                <a:latin typeface="Courier"/>
                <a:cs typeface="Courier"/>
              </a:rPr>
              <a:t>optionnal</a:t>
            </a:r>
            <a:r>
              <a:rPr lang="fr-FR" sz="1400" dirty="0">
                <a:latin typeface="Courier"/>
                <a:cs typeface="Courier"/>
              </a:rPr>
              <a:t>, but </a:t>
            </a:r>
            <a:r>
              <a:rPr lang="fr-FR" sz="1400" dirty="0" err="1">
                <a:latin typeface="Courier"/>
                <a:cs typeface="Courier"/>
              </a:rPr>
              <a:t>can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reduce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the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				 # </a:t>
            </a:r>
            <a:r>
              <a:rPr lang="fr-FR" sz="1400" dirty="0" smtClean="0">
                <a:latin typeface="Courier"/>
                <a:cs typeface="Courier"/>
              </a:rPr>
              <a:t>duration </a:t>
            </a:r>
            <a:r>
              <a:rPr lang="fr-FR" sz="1400" dirty="0">
                <a:latin typeface="Courier"/>
                <a:cs typeface="Courier"/>
              </a:rPr>
              <a:t>of the </a:t>
            </a:r>
            <a:r>
              <a:rPr lang="fr-FR" sz="1400" dirty="0" err="1">
                <a:latin typeface="Courier"/>
                <a:cs typeface="Courier"/>
              </a:rPr>
              <a:t>localization</a:t>
            </a:r>
            <a:r>
              <a:rPr lang="fr-FR" sz="1400" dirty="0">
                <a:latin typeface="Courier"/>
                <a:cs typeface="Courier"/>
              </a:rPr>
              <a:t> by </a:t>
            </a:r>
            <a:r>
              <a:rPr lang="fr-FR" sz="1400" dirty="0" err="1">
                <a:latin typeface="Courier"/>
                <a:cs typeface="Courier"/>
              </a:rPr>
              <a:t>ds</a:t>
            </a:r>
            <a:r>
              <a:rPr lang="fr-FR" sz="1400" dirty="0">
                <a:latin typeface="Courier"/>
                <a:cs typeface="Courier"/>
              </a:rPr>
              <a:t>() </a:t>
            </a:r>
            <a:r>
              <a:rPr lang="fr-FR" sz="1400" dirty="0" smtClean="0">
                <a:latin typeface="Courier"/>
                <a:cs typeface="Courier"/>
              </a:rPr>
              <a:t>)</a:t>
            </a:r>
          </a:p>
          <a:p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 - </a:t>
            </a:r>
            <a:r>
              <a:rPr lang="fr-FR" sz="1400" b="1" dirty="0" err="1" smtClean="0">
                <a:latin typeface="Courier"/>
                <a:cs typeface="Courier"/>
              </a:rPr>
              <a:t>period</a:t>
            </a:r>
            <a:r>
              <a:rPr lang="fr-FR" sz="1400" b="1" dirty="0" smtClean="0">
                <a:latin typeface="Courier"/>
                <a:cs typeface="Courier"/>
              </a:rPr>
              <a:t> =</a:t>
            </a:r>
            <a:r>
              <a:rPr lang="fr-FR" sz="1400" dirty="0" smtClean="0">
                <a:latin typeface="Courier"/>
                <a:cs typeface="Courier"/>
              </a:rPr>
              <a:t> 'fx' # explicit</a:t>
            </a:r>
          </a:p>
          <a:p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 - </a:t>
            </a:r>
            <a:r>
              <a:rPr lang="fr-FR" sz="1400" b="1" dirty="0" err="1" smtClean="0">
                <a:latin typeface="Courier"/>
                <a:cs typeface="Courier"/>
              </a:rPr>
              <a:t>clim_period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 '????_????' # explicit</a:t>
            </a:r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- </a:t>
            </a:r>
            <a:r>
              <a:rPr lang="fr-FR" sz="1400" b="1" dirty="0" err="1">
                <a:latin typeface="Courier"/>
                <a:cs typeface="Courier"/>
              </a:rPr>
              <a:t>clim_period_length</a:t>
            </a:r>
            <a:r>
              <a:rPr lang="fr-FR" sz="1400" b="1" dirty="0">
                <a:latin typeface="Courier"/>
                <a:cs typeface="Courier"/>
              </a:rPr>
              <a:t> </a:t>
            </a:r>
            <a:r>
              <a:rPr lang="fr-FR" sz="1400" b="1" dirty="0" smtClean="0">
                <a:latin typeface="Courier"/>
                <a:cs typeface="Courier"/>
              </a:rPr>
              <a:t>= '' #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can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be</a:t>
            </a:r>
            <a:r>
              <a:rPr lang="fr-FR" sz="1400" dirty="0">
                <a:latin typeface="Courier"/>
                <a:cs typeface="Courier"/>
              </a:rPr>
              <a:t> set to </a:t>
            </a:r>
            <a:r>
              <a:rPr lang="fr-FR" sz="1400" dirty="0" smtClean="0">
                <a:latin typeface="Courier"/>
                <a:cs typeface="Courier"/>
              </a:rPr>
              <a:t>'_50Y' </a:t>
            </a:r>
            <a:r>
              <a:rPr lang="fr-FR" sz="1400" dirty="0">
                <a:latin typeface="Courier"/>
                <a:cs typeface="Courier"/>
              </a:rPr>
              <a:t>or </a:t>
            </a:r>
            <a:r>
              <a:rPr lang="fr-FR" sz="1400" dirty="0" smtClean="0">
                <a:latin typeface="Courier"/>
                <a:cs typeface="Courier"/>
              </a:rPr>
              <a:t>'_100Y' </a:t>
            </a:r>
            <a:r>
              <a:rPr lang="fr-FR" sz="1400" dirty="0">
                <a:latin typeface="Courier"/>
                <a:cs typeface="Courier"/>
              </a:rPr>
              <a:t>to </a:t>
            </a:r>
            <a:r>
              <a:rPr lang="fr-FR" sz="1400" dirty="0" err="1" smtClean="0">
                <a:latin typeface="Courier"/>
                <a:cs typeface="Courier"/>
              </a:rPr>
              <a:t>access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					  # the </a:t>
            </a:r>
            <a:r>
              <a:rPr lang="fr-FR" sz="1400" dirty="0" err="1">
                <a:latin typeface="Courier"/>
                <a:cs typeface="Courier"/>
              </a:rPr>
              <a:t>annual</a:t>
            </a:r>
            <a:r>
              <a:rPr lang="fr-FR" sz="1400" dirty="0">
                <a:latin typeface="Courier"/>
                <a:cs typeface="Courier"/>
              </a:rPr>
              <a:t> cycles </a:t>
            </a:r>
            <a:r>
              <a:rPr lang="fr-FR" sz="1400" dirty="0" err="1">
                <a:latin typeface="Courier"/>
                <a:cs typeface="Courier"/>
              </a:rPr>
              <a:t>averaged</a:t>
            </a:r>
            <a:r>
              <a:rPr lang="fr-FR" sz="1400" dirty="0">
                <a:latin typeface="Courier"/>
                <a:cs typeface="Courier"/>
              </a:rPr>
              <a:t> over 50yr </a:t>
            </a:r>
            <a:r>
              <a:rPr lang="fr-FR" sz="1400" dirty="0" smtClean="0">
                <a:latin typeface="Courier"/>
                <a:cs typeface="Courier"/>
              </a:rPr>
              <a:t>long</a:t>
            </a:r>
          </a:p>
          <a:p>
            <a:r>
              <a:rPr lang="fr-FR" sz="1400" dirty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					  # or </a:t>
            </a:r>
            <a:r>
              <a:rPr lang="fr-FR" sz="1400" dirty="0">
                <a:latin typeface="Courier"/>
                <a:cs typeface="Courier"/>
              </a:rPr>
              <a:t>100yr long </a:t>
            </a:r>
            <a:r>
              <a:rPr lang="fr-FR" sz="1400" dirty="0" err="1">
                <a:latin typeface="Courier"/>
                <a:cs typeface="Courier"/>
              </a:rPr>
              <a:t>periods</a:t>
            </a:r>
            <a:endParaRPr lang="fr-FR" sz="1400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762" y="2174652"/>
            <a:ext cx="8559309" cy="4057196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37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582843" y="1704661"/>
            <a:ext cx="772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Avenir Medium"/>
                <a:cs typeface="Avenir Medium"/>
              </a:rPr>
              <a:t>Customname</a:t>
            </a:r>
            <a:r>
              <a:rPr lang="fr-FR" sz="1600" b="1" dirty="0">
                <a:latin typeface="Avenir Medium"/>
                <a:cs typeface="Avenir Medium"/>
              </a:rPr>
              <a:t>:</a:t>
            </a:r>
            <a:r>
              <a:rPr lang="fr-FR" sz="1600" dirty="0">
                <a:latin typeface="Avenir Medium"/>
                <a:cs typeface="Avenir Medium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you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can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provide</a:t>
            </a:r>
            <a:r>
              <a:rPr lang="fr-FR" sz="1600" dirty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customname</a:t>
            </a:r>
            <a:r>
              <a:rPr lang="fr-FR" sz="1600" dirty="0" smtClean="0">
                <a:latin typeface="Avenir Book"/>
                <a:cs typeface="Avenir Book"/>
              </a:rPr>
              <a:t> in the </a:t>
            </a:r>
            <a:r>
              <a:rPr lang="fr-FR" sz="1600" dirty="0" err="1" smtClean="0">
                <a:latin typeface="Avenir Book"/>
                <a:cs typeface="Avenir Book"/>
              </a:rPr>
              <a:t>dataset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dictionary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will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be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used</a:t>
            </a:r>
            <a:r>
              <a:rPr lang="fr-FR" sz="1600" dirty="0">
                <a:latin typeface="Avenir Book"/>
                <a:cs typeface="Avenir Book"/>
              </a:rPr>
              <a:t> in the plots</a:t>
            </a:r>
            <a:endParaRPr lang="fr-FR" sz="1600" dirty="0">
              <a:solidFill>
                <a:srgbClr val="FF0000"/>
              </a:solidFill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27865" y="382502"/>
            <a:ext cx="62247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2.1.1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Name in the plot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  <a:p>
            <a:pPr lvl="1"/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Bonus: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provide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a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customname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be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used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in the plots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7" name="Image 16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pic>
        <p:nvPicPr>
          <p:cNvPr id="2" name="Image 1" descr="Capture d’écran 2017-05-17 à 09.55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97" y="3495715"/>
            <a:ext cx="5856136" cy="3155142"/>
          </a:xfrm>
          <a:prstGeom prst="rect">
            <a:avLst/>
          </a:prstGeom>
        </p:spPr>
      </p:pic>
      <p:pic>
        <p:nvPicPr>
          <p:cNvPr id="4" name="Image 3" descr="Capture d’écran 2017-05-17 à 09.55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21" y="2434996"/>
            <a:ext cx="6136509" cy="894535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3525255" y="3062508"/>
            <a:ext cx="154304" cy="4332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à coins arrondis 6"/>
          <p:cNvSpPr/>
          <p:nvPr/>
        </p:nvSpPr>
        <p:spPr>
          <a:xfrm>
            <a:off x="2813082" y="3495715"/>
            <a:ext cx="1887257" cy="267133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953183" y="2845851"/>
            <a:ext cx="2652843" cy="216657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9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7" y="2778434"/>
            <a:ext cx="68634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Avenir Book"/>
                <a:cs typeface="Avenir Book"/>
              </a:rPr>
              <a:t>Using</a:t>
            </a:r>
            <a:r>
              <a:rPr lang="fr-FR" sz="1600" b="1" dirty="0" smtClean="0">
                <a:latin typeface="Avenir Book"/>
                <a:cs typeface="Avenir Book"/>
              </a:rPr>
              <a:t> the </a:t>
            </a:r>
            <a:r>
              <a:rPr lang="fr-FR" sz="1600" b="1" dirty="0" err="1" smtClean="0">
                <a:latin typeface="Avenir Book"/>
                <a:cs typeface="Avenir Book"/>
              </a:rPr>
              <a:t>example</a:t>
            </a:r>
            <a:r>
              <a:rPr lang="fr-FR" sz="1600" b="1" dirty="0" smtClean="0">
                <a:latin typeface="Avenir Book"/>
                <a:cs typeface="Avenir Book"/>
              </a:rPr>
              <a:t>, </a:t>
            </a:r>
            <a:r>
              <a:rPr lang="fr-FR" sz="1600" b="1" dirty="0" err="1" smtClean="0">
                <a:latin typeface="Avenir Book"/>
                <a:cs typeface="Avenir Book"/>
              </a:rPr>
              <a:t>add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another</a:t>
            </a:r>
            <a:r>
              <a:rPr lang="fr-FR" sz="1600" b="1" dirty="0" smtClean="0">
                <a:latin typeface="Avenir Book"/>
                <a:cs typeface="Avenir Book"/>
              </a:rPr>
              <a:t> CMIP5 model and </a:t>
            </a:r>
            <a:r>
              <a:rPr lang="fr-FR" sz="1600" b="1" dirty="0" err="1" smtClean="0">
                <a:latin typeface="Avenir Book"/>
                <a:cs typeface="Avenir Book"/>
              </a:rPr>
              <a:t>another</a:t>
            </a:r>
            <a:r>
              <a:rPr lang="fr-FR" sz="1600" b="1" dirty="0" smtClean="0">
                <a:latin typeface="Avenir Book"/>
                <a:cs typeface="Avenir Book"/>
              </a:rPr>
              <a:t> IGCM_OUT simulation.</a:t>
            </a:r>
          </a:p>
          <a:p>
            <a:endParaRPr lang="fr-FR" sz="1600" b="1" dirty="0">
              <a:latin typeface="Avenir Book"/>
              <a:cs typeface="Avenir Book"/>
            </a:endParaRPr>
          </a:p>
          <a:p>
            <a:r>
              <a:rPr lang="fr-FR" sz="1600" b="1" dirty="0" err="1" smtClean="0">
                <a:latin typeface="Avenir Book"/>
                <a:cs typeface="Avenir Book"/>
              </a:rPr>
              <a:t>Then</a:t>
            </a:r>
            <a:r>
              <a:rPr lang="fr-FR" sz="1600" b="1" dirty="0" smtClean="0">
                <a:latin typeface="Avenir Book"/>
                <a:cs typeface="Avenir Book"/>
              </a:rPr>
              <a:t>, </a:t>
            </a:r>
            <a:r>
              <a:rPr lang="fr-FR" sz="1600" b="1" dirty="0" err="1" smtClean="0">
                <a:latin typeface="Avenir Book"/>
                <a:cs typeface="Avenir Book"/>
              </a:rPr>
              <a:t>run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Book"/>
                <a:cs typeface="Avenir Book"/>
              </a:rPr>
              <a:t>Atlas Explorer:</a:t>
            </a:r>
          </a:p>
          <a:p>
            <a:endParaRPr lang="fr-FR" sz="1600" b="1" dirty="0" smtClean="0">
              <a:latin typeface="Avenir Book"/>
              <a:cs typeface="Avenir Book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./</a:t>
            </a:r>
            <a:r>
              <a:rPr lang="fr-FR" sz="1400" dirty="0" err="1" smtClean="0">
                <a:latin typeface="Courier"/>
                <a:cs typeface="Courier"/>
              </a:rPr>
              <a:t>job_C</a:t>
            </a:r>
            <a:r>
              <a:rPr lang="fr-FR" sz="1400" dirty="0" smtClean="0">
                <a:latin typeface="Courier"/>
                <a:cs typeface="Courier"/>
              </a:rPr>
              <a:t>-</a:t>
            </a:r>
            <a:r>
              <a:rPr lang="fr-FR" sz="1400" dirty="0" err="1" smtClean="0">
                <a:latin typeface="Courier"/>
                <a:cs typeface="Courier"/>
              </a:rPr>
              <a:t>ESM-EP.sh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AtlasExplorer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400" dirty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See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results</a:t>
            </a:r>
            <a:r>
              <a:rPr lang="fr-FR" sz="1600" dirty="0" smtClean="0">
                <a:latin typeface="Avenir Book"/>
                <a:cs typeface="Avenir Book"/>
              </a:rPr>
              <a:t> on the </a:t>
            </a:r>
            <a:r>
              <a:rPr lang="fr-FR" sz="1600" dirty="0" err="1" smtClean="0">
                <a:latin typeface="Avenir Book"/>
                <a:cs typeface="Avenir Book"/>
              </a:rPr>
              <a:t>address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the end of the </a:t>
            </a:r>
            <a:r>
              <a:rPr lang="fr-FR" sz="1600" dirty="0" err="1" smtClean="0">
                <a:latin typeface="Avenir Book"/>
                <a:cs typeface="Avenir Book"/>
              </a:rPr>
              <a:t>execution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  <a:endParaRPr lang="fr-FR" sz="1600" dirty="0" smtClean="0">
              <a:latin typeface="Avenir Book"/>
              <a:cs typeface="Avenir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7126" y="3952781"/>
            <a:ext cx="7797730" cy="486676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2.1.1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Exercise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/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modify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75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856247" y="2203778"/>
            <a:ext cx="74350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C-ESM-EP has a </a:t>
            </a:r>
            <a:r>
              <a:rPr lang="fr-FR" sz="1600" dirty="0" smtClean="0">
                <a:latin typeface="Avenir Book"/>
                <a:cs typeface="Avenir Book"/>
              </a:rPr>
              <a:t>'</a:t>
            </a:r>
            <a:r>
              <a:rPr lang="fr-FR" sz="1600" dirty="0" err="1" smtClean="0">
                <a:latin typeface="Avenir Book"/>
                <a:cs typeface="Avenir Book"/>
              </a:rPr>
              <a:t>safe_mode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returns</a:t>
            </a:r>
            <a:r>
              <a:rPr lang="fr-FR" sz="1600" dirty="0" smtClean="0">
                <a:latin typeface="Avenir Book"/>
                <a:cs typeface="Avenir Book"/>
              </a:rPr>
              <a:t> an </a:t>
            </a:r>
            <a:r>
              <a:rPr lang="fr-FR" sz="1600" dirty="0" err="1" smtClean="0">
                <a:latin typeface="Avenir Book"/>
                <a:cs typeface="Avenir Book"/>
              </a:rPr>
              <a:t>empty</a:t>
            </a:r>
            <a:r>
              <a:rPr lang="fr-FR" sz="1600" dirty="0" smtClean="0">
                <a:latin typeface="Avenir Book"/>
                <a:cs typeface="Avenir Book"/>
              </a:rPr>
              <a:t> (white) image </a:t>
            </a:r>
            <a:r>
              <a:rPr lang="fr-FR" sz="1600" dirty="0" err="1" smtClean="0">
                <a:latin typeface="Avenir Book"/>
                <a:cs typeface="Avenir Book"/>
              </a:rPr>
              <a:t>when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doesn't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successfully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produce</a:t>
            </a:r>
            <a:r>
              <a:rPr lang="fr-FR" sz="1600" dirty="0" smtClean="0">
                <a:latin typeface="Avenir Book"/>
                <a:cs typeface="Avenir Book"/>
              </a:rPr>
              <a:t> the plot (by default).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You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track</a:t>
            </a:r>
            <a:r>
              <a:rPr lang="fr-FR" sz="1600" dirty="0" smtClean="0">
                <a:latin typeface="Avenir Book"/>
                <a:cs typeface="Avenir Book"/>
              </a:rPr>
              <a:t> down the </a:t>
            </a:r>
            <a:r>
              <a:rPr lang="fr-FR" sz="1600" dirty="0" err="1" smtClean="0">
                <a:latin typeface="Avenir Book"/>
                <a:cs typeface="Avenir Book"/>
              </a:rPr>
              <a:t>origin</a:t>
            </a:r>
            <a:r>
              <a:rPr lang="fr-FR" sz="1600" dirty="0" smtClean="0">
                <a:latin typeface="Avenir Book"/>
                <a:cs typeface="Avenir Book"/>
              </a:rPr>
              <a:t> of the </a:t>
            </a:r>
            <a:r>
              <a:rPr lang="fr-FR" sz="1600" dirty="0" err="1" smtClean="0">
                <a:latin typeface="Avenir Book"/>
                <a:cs typeface="Avenir Book"/>
              </a:rPr>
              <a:t>error</a:t>
            </a:r>
            <a:r>
              <a:rPr lang="fr-FR" sz="1600" dirty="0" smtClean="0">
                <a:latin typeface="Avenir Book"/>
                <a:cs typeface="Avenir Book"/>
              </a:rPr>
              <a:t> by setting 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b="1" dirty="0" err="1" smtClean="0">
                <a:latin typeface="Avenir Medium"/>
                <a:cs typeface="Avenir Medium"/>
              </a:rPr>
              <a:t>safe_mode</a:t>
            </a:r>
            <a:r>
              <a:rPr lang="fr-FR" sz="1600" b="1" dirty="0" smtClean="0">
                <a:latin typeface="Avenir Medium"/>
                <a:cs typeface="Avenir Medium"/>
              </a:rPr>
              <a:t>'=</a:t>
            </a:r>
            <a:r>
              <a:rPr lang="fr-FR" sz="1600" b="1" dirty="0" smtClean="0">
                <a:latin typeface="Avenir Medium"/>
                <a:cs typeface="Avenir Medium"/>
              </a:rPr>
              <a:t>False </a:t>
            </a:r>
            <a:r>
              <a:rPr lang="fr-FR" sz="1600" dirty="0" smtClean="0">
                <a:latin typeface="Avenir Book"/>
                <a:cs typeface="Avenir Book"/>
              </a:rPr>
              <a:t>in the </a:t>
            </a:r>
            <a:r>
              <a:rPr lang="fr-FR" sz="1600" dirty="0" err="1" smtClean="0">
                <a:latin typeface="Avenir Book"/>
                <a:cs typeface="Avenir Book"/>
              </a:rPr>
              <a:t>associated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parameter</a:t>
            </a:r>
            <a:r>
              <a:rPr lang="fr-FR" sz="1600" dirty="0" smtClean="0">
                <a:latin typeface="Avenir Book"/>
                <a:cs typeface="Avenir Book"/>
              </a:rPr>
              <a:t> file in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vi </a:t>
            </a:r>
            <a:r>
              <a:rPr lang="fr-FR" sz="1400" dirty="0" err="1" smtClean="0">
                <a:latin typeface="Courier"/>
                <a:cs typeface="Courier"/>
              </a:rPr>
              <a:t>toy_comparison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  <a:r>
              <a:rPr lang="fr-FR" sz="1400" dirty="0" err="1" smtClean="0">
                <a:latin typeface="Courier"/>
                <a:cs typeface="Courier"/>
              </a:rPr>
              <a:t>AtlasExplorer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  <a:r>
              <a:rPr lang="fr-FR" sz="1400" dirty="0" err="1" smtClean="0">
                <a:latin typeface="Courier"/>
                <a:cs typeface="Courier"/>
              </a:rPr>
              <a:t>params_AtlasExplorer.py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dirty="0" smtClean="0">
              <a:latin typeface="Courier"/>
              <a:cs typeface="Courier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Also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ensure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set </a:t>
            </a:r>
            <a:r>
              <a:rPr lang="fr-FR" sz="1600" b="1" dirty="0" err="1" smtClean="0">
                <a:latin typeface="Avenir Medium"/>
                <a:cs typeface="Avenir Medium"/>
              </a:rPr>
              <a:t>verbose</a:t>
            </a:r>
            <a:r>
              <a:rPr lang="fr-FR" sz="1600" b="1" dirty="0" smtClean="0">
                <a:latin typeface="Avenir Medium"/>
                <a:cs typeface="Avenir Medium"/>
              </a:rPr>
              <a:t>='</a:t>
            </a:r>
            <a:r>
              <a:rPr lang="fr-FR" sz="1600" b="1" dirty="0" err="1" smtClean="0">
                <a:latin typeface="Avenir Medium"/>
                <a:cs typeface="Avenir Medium"/>
              </a:rPr>
              <a:t>debug</a:t>
            </a:r>
            <a:r>
              <a:rPr lang="fr-FR" sz="1600" b="1" dirty="0" smtClean="0">
                <a:latin typeface="Avenir Medium"/>
                <a:cs typeface="Avenir Medium"/>
              </a:rPr>
              <a:t>' </a:t>
            </a:r>
            <a:r>
              <a:rPr lang="fr-FR" sz="1600" dirty="0" err="1" smtClean="0">
                <a:latin typeface="Avenir Book"/>
                <a:cs typeface="Avenir Book"/>
              </a:rPr>
              <a:t>so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write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it's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doing</a:t>
            </a:r>
            <a:r>
              <a:rPr lang="fr-FR" sz="1600" dirty="0" smtClean="0">
                <a:latin typeface="Avenir Book"/>
                <a:cs typeface="Avenir Book"/>
              </a:rPr>
              <a:t> (and the </a:t>
            </a:r>
            <a:r>
              <a:rPr lang="fr-FR" sz="1600" dirty="0" err="1" smtClean="0">
                <a:latin typeface="Avenir Book"/>
                <a:cs typeface="Avenir Book"/>
              </a:rPr>
              <a:t>details</a:t>
            </a:r>
            <a:r>
              <a:rPr lang="fr-FR" sz="1600" dirty="0" smtClean="0">
                <a:latin typeface="Avenir Book"/>
                <a:cs typeface="Avenir Book"/>
              </a:rPr>
              <a:t> of the </a:t>
            </a:r>
            <a:r>
              <a:rPr lang="fr-FR" sz="1600" dirty="0" err="1" smtClean="0">
                <a:latin typeface="Avenir Book"/>
                <a:cs typeface="Avenir Book"/>
              </a:rPr>
              <a:t>error</a:t>
            </a:r>
            <a:r>
              <a:rPr lang="fr-FR" sz="1600" dirty="0" smtClean="0">
                <a:latin typeface="Avenir Book"/>
                <a:cs typeface="Avenir Book"/>
              </a:rPr>
              <a:t>).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27865" y="382502"/>
            <a:ext cx="33013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2.1.1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Debugging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Tracking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down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errors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7" name="Image 16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8910" y="3935823"/>
            <a:ext cx="7178453" cy="385261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7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483700" y="2013858"/>
            <a:ext cx="607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Avenir Book"/>
                <a:cs typeface="Avenir Book"/>
              </a:rPr>
              <a:t>Example</a:t>
            </a:r>
            <a:r>
              <a:rPr lang="fr-FR" sz="2000" dirty="0" smtClean="0">
                <a:latin typeface="Avenir Book"/>
                <a:cs typeface="Avenir Book"/>
              </a:rPr>
              <a:t> (</a:t>
            </a:r>
            <a:r>
              <a:rPr lang="fr-FR" sz="2000" dirty="0" err="1" smtClean="0">
                <a:latin typeface="Avenir Book"/>
                <a:cs typeface="Avenir Book"/>
              </a:rPr>
              <a:t>from</a:t>
            </a:r>
            <a:r>
              <a:rPr lang="fr-FR" sz="2000" dirty="0" smtClean="0">
                <a:latin typeface="Avenir Book"/>
                <a:cs typeface="Avenir Book"/>
              </a:rPr>
              <a:t> a </a:t>
            </a:r>
            <a:r>
              <a:rPr lang="fr-FR" sz="2000" dirty="0" err="1" smtClean="0">
                <a:latin typeface="Avenir Book"/>
                <a:cs typeface="Avenir Book"/>
              </a:rPr>
              <a:t>params_AtlasExplorer.py</a:t>
            </a:r>
            <a:r>
              <a:rPr lang="fr-FR" sz="2000" dirty="0" smtClean="0">
                <a:latin typeface="Avenir Book"/>
                <a:cs typeface="Avenir Book"/>
              </a:rPr>
              <a:t> </a:t>
            </a:r>
            <a:r>
              <a:rPr lang="fr-FR" sz="2000" dirty="0" smtClean="0">
                <a:latin typeface="Avenir Book"/>
                <a:cs typeface="Avenir Book"/>
              </a:rPr>
              <a:t>file:</a:t>
            </a:r>
            <a:endParaRPr lang="fr-FR" dirty="0">
              <a:latin typeface="Avenir Book"/>
              <a:cs typeface="Avenir Book"/>
            </a:endParaRPr>
          </a:p>
        </p:txBody>
      </p:sp>
      <p:pic>
        <p:nvPicPr>
          <p:cNvPr id="2" name="Image 1" descr="Capture d’écran 2017-02-02 à 19.27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5" y="2665005"/>
            <a:ext cx="7874050" cy="19144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27865" y="382502"/>
            <a:ext cx="33013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2.1.1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Debugging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Tracking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down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errors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9" name="Image 8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821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60324" y="2055254"/>
            <a:ext cx="68634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C-ESM-EP </a:t>
            </a:r>
            <a:r>
              <a:rPr lang="fr-FR" sz="1600" dirty="0" err="1" smtClean="0">
                <a:latin typeface="Avenir Book"/>
                <a:cs typeface="Avenir Book"/>
              </a:rPr>
              <a:t>essentially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works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Medium"/>
                <a:cs typeface="Avenir Medium"/>
              </a:rPr>
              <a:t>on '</a:t>
            </a:r>
            <a:r>
              <a:rPr lang="fr-FR" sz="1600" b="1" dirty="0" err="1" smtClean="0">
                <a:latin typeface="Avenir Medium"/>
                <a:cs typeface="Avenir Medium"/>
              </a:rPr>
              <a:t>monthly</a:t>
            </a:r>
            <a:r>
              <a:rPr lang="fr-FR" sz="1600" b="1" dirty="0" smtClean="0">
                <a:latin typeface="Avenir Medium"/>
                <a:cs typeface="Avenir Medium"/>
              </a:rPr>
              <a:t>' and '</a:t>
            </a:r>
            <a:r>
              <a:rPr lang="fr-FR" sz="1600" b="1" dirty="0" err="1" smtClean="0">
                <a:latin typeface="Avenir Medium"/>
                <a:cs typeface="Avenir Medium"/>
              </a:rPr>
              <a:t>seasonal</a:t>
            </a:r>
            <a:r>
              <a:rPr lang="fr-FR" sz="1600" b="1" dirty="0" smtClean="0">
                <a:latin typeface="Avenir Medium"/>
                <a:cs typeface="Avenir Medium"/>
              </a:rPr>
              <a:t>' </a:t>
            </a:r>
            <a:r>
              <a:rPr lang="fr-FR" sz="1600" b="1" dirty="0" err="1" smtClean="0">
                <a:latin typeface="Avenir Medium"/>
                <a:cs typeface="Avenir Medium"/>
              </a:rPr>
              <a:t>datasets</a:t>
            </a:r>
            <a:r>
              <a:rPr lang="fr-FR" sz="1600" b="1" dirty="0" smtClean="0">
                <a:latin typeface="Avenir Medium"/>
                <a:cs typeface="Avenir Medium"/>
              </a:rPr>
              <a:t>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b="1" dirty="0" err="1" smtClean="0">
                <a:latin typeface="Avenir Medium"/>
                <a:cs typeface="Avenir Medium"/>
              </a:rPr>
              <a:t>monthly</a:t>
            </a:r>
            <a:r>
              <a:rPr lang="fr-FR" sz="1600" b="1" dirty="0" smtClean="0">
                <a:latin typeface="Avenir Medium"/>
                <a:cs typeface="Avenir Medium"/>
              </a:rPr>
              <a:t>' </a:t>
            </a:r>
            <a:r>
              <a:rPr lang="fr-FR" sz="1600" b="1" dirty="0" err="1" smtClean="0">
                <a:latin typeface="Avenir Medium"/>
                <a:cs typeface="Avenir Medium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perform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b="1" dirty="0" smtClean="0">
                <a:latin typeface="Avenir Medium"/>
                <a:cs typeface="Avenir Medium"/>
              </a:rPr>
              <a:t>smart </a:t>
            </a:r>
            <a:r>
              <a:rPr lang="fr-FR" sz="1600" b="1" dirty="0" err="1" smtClean="0">
                <a:latin typeface="Avenir Medium"/>
                <a:cs typeface="Avenir Medium"/>
              </a:rPr>
              <a:t>period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selection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on the </a:t>
            </a:r>
            <a:r>
              <a:rPr lang="fr-FR" sz="1600" dirty="0" err="1" smtClean="0">
                <a:latin typeface="Avenir Book"/>
                <a:cs typeface="Avenir Book"/>
              </a:rPr>
              <a:t>available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netcdf</a:t>
            </a:r>
            <a:r>
              <a:rPr lang="fr-FR" sz="1600" dirty="0" smtClean="0">
                <a:latin typeface="Avenir Book"/>
                <a:cs typeface="Avenir Book"/>
              </a:rPr>
              <a:t> files.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b="1" dirty="0" err="1" smtClean="0">
                <a:latin typeface="Avenir Medium"/>
                <a:cs typeface="Avenir Medium"/>
              </a:rPr>
              <a:t>seasonal</a:t>
            </a:r>
            <a:r>
              <a:rPr lang="fr-FR" sz="1600" b="1" dirty="0" smtClean="0">
                <a:latin typeface="Avenir Medium"/>
                <a:cs typeface="Avenir Medium"/>
              </a:rPr>
              <a:t>' </a:t>
            </a:r>
            <a:r>
              <a:rPr lang="fr-FR" sz="1600" b="1" dirty="0" err="1" smtClean="0">
                <a:latin typeface="Avenir Medium"/>
                <a:cs typeface="Avenir Medium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only</a:t>
            </a:r>
            <a:r>
              <a:rPr lang="fr-FR" sz="1600" dirty="0" smtClean="0">
                <a:latin typeface="Avenir Book"/>
                <a:cs typeface="Avenir Book"/>
              </a:rPr>
              <a:t> selects an </a:t>
            </a:r>
            <a:r>
              <a:rPr lang="fr-FR" sz="1600" b="1" dirty="0" err="1" smtClean="0">
                <a:latin typeface="Avenir Medium"/>
                <a:cs typeface="Avenir Medium"/>
              </a:rPr>
              <a:t>existing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seasonal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smtClean="0">
                <a:latin typeface="Avenir Book"/>
                <a:cs typeface="Avenir Book"/>
              </a:rPr>
              <a:t>cycle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netcdf</a:t>
            </a:r>
            <a:r>
              <a:rPr lang="fr-FR" sz="1600" dirty="0" smtClean="0">
                <a:latin typeface="Avenir Book"/>
                <a:cs typeface="Avenir Book"/>
              </a:rPr>
              <a:t> file. The C-ESM-EP, </a:t>
            </a:r>
            <a:r>
              <a:rPr lang="fr-FR" sz="1600" dirty="0" err="1" smtClean="0">
                <a:latin typeface="Avenir Book"/>
                <a:cs typeface="Avenir Book"/>
              </a:rPr>
              <a:t>however</a:t>
            </a:r>
            <a:r>
              <a:rPr lang="fr-FR" sz="1600" dirty="0" smtClean="0">
                <a:latin typeface="Avenir Book"/>
                <a:cs typeface="Avenir Book"/>
              </a:rPr>
              <a:t>, has a smart </a:t>
            </a:r>
            <a:r>
              <a:rPr lang="fr-FR" sz="1600" dirty="0" err="1" smtClean="0">
                <a:latin typeface="Avenir Book"/>
                <a:cs typeface="Avenir Book"/>
              </a:rPr>
              <a:t>way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Medium"/>
                <a:cs typeface="Avenir Medium"/>
              </a:rPr>
              <a:t>to </a:t>
            </a:r>
            <a:r>
              <a:rPr lang="fr-FR" sz="1600" b="1" dirty="0" smtClean="0">
                <a:latin typeface="Avenir Medium"/>
                <a:cs typeface="Avenir Medium"/>
              </a:rPr>
              <a:t>select the last/first </a:t>
            </a:r>
            <a:r>
              <a:rPr lang="fr-FR" sz="1600" b="1" dirty="0" err="1" smtClean="0">
                <a:latin typeface="Avenir Medium"/>
                <a:cs typeface="Avenir Medium"/>
              </a:rPr>
              <a:t>seasonal</a:t>
            </a:r>
            <a:r>
              <a:rPr lang="fr-FR" sz="1600" b="1" dirty="0" smtClean="0">
                <a:latin typeface="Avenir Medium"/>
                <a:cs typeface="Avenir Medium"/>
              </a:rPr>
              <a:t> cycle </a:t>
            </a:r>
            <a:r>
              <a:rPr lang="fr-FR" sz="1600" b="1" dirty="0" err="1" smtClean="0">
                <a:latin typeface="Avenir Medium"/>
                <a:cs typeface="Avenir Medium"/>
              </a:rPr>
              <a:t>available</a:t>
            </a:r>
            <a:r>
              <a:rPr lang="fr-FR" sz="1600" dirty="0" smtClean="0">
                <a:latin typeface="Avenir Medium"/>
                <a:cs typeface="Avenir Medium"/>
              </a:rPr>
              <a:t>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b="1" dirty="0" err="1" smtClean="0">
                <a:latin typeface="Avenir Medium"/>
                <a:cs typeface="Avenir Medium"/>
              </a:rPr>
              <a:t>Both</a:t>
            </a:r>
            <a:r>
              <a:rPr lang="fr-FR" sz="1600" b="1" dirty="0" smtClean="0">
                <a:latin typeface="Avenir Medium"/>
                <a:cs typeface="Avenir Medium"/>
              </a:rPr>
              <a:t> CMIP5 and IGCM_OUT </a:t>
            </a:r>
            <a:r>
              <a:rPr lang="fr-FR" sz="1600" b="1" dirty="0" err="1" smtClean="0">
                <a:latin typeface="Avenir Medium"/>
                <a:cs typeface="Avenir Medium"/>
              </a:rPr>
              <a:t>projects</a:t>
            </a:r>
            <a:r>
              <a:rPr lang="fr-FR" sz="1600" b="1" dirty="0" smtClean="0">
                <a:latin typeface="Avenir Medium"/>
                <a:cs typeface="Avenir Medium"/>
              </a:rPr>
              <a:t> have </a:t>
            </a:r>
            <a:r>
              <a:rPr lang="fr-FR" sz="1600" b="1" dirty="0" err="1" smtClean="0">
                <a:latin typeface="Avenir Medium"/>
                <a:cs typeface="Avenir Medium"/>
              </a:rPr>
              <a:t>monthly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datasets</a:t>
            </a:r>
            <a:r>
              <a:rPr lang="fr-FR" sz="1600" b="1" dirty="0" smtClean="0">
                <a:latin typeface="Avenir Medium"/>
                <a:cs typeface="Avenir Medium"/>
              </a:rPr>
              <a:t>.</a:t>
            </a:r>
          </a:p>
          <a:p>
            <a:r>
              <a:rPr lang="fr-FR" sz="1600" b="1" dirty="0" err="1" smtClean="0">
                <a:latin typeface="Avenir Medium"/>
                <a:cs typeface="Avenir Medium"/>
              </a:rPr>
              <a:t>Only</a:t>
            </a:r>
            <a:r>
              <a:rPr lang="fr-FR" sz="1600" b="1" dirty="0" smtClean="0">
                <a:latin typeface="Avenir Medium"/>
                <a:cs typeface="Avenir Medium"/>
              </a:rPr>
              <a:t> IGCM_OUT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(and the </a:t>
            </a:r>
            <a:r>
              <a:rPr lang="fr-FR" sz="1600" dirty="0" err="1" smtClean="0">
                <a:latin typeface="Avenir Book"/>
                <a:cs typeface="Avenir Book"/>
              </a:rPr>
              <a:t>ref_climatos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) </a:t>
            </a:r>
            <a:r>
              <a:rPr lang="fr-FR" sz="1600" b="1" dirty="0" err="1" smtClean="0">
                <a:latin typeface="Avenir Medium"/>
                <a:cs typeface="Avenir Medium"/>
              </a:rPr>
              <a:t>provides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seasonal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datasets</a:t>
            </a:r>
            <a:r>
              <a:rPr lang="fr-FR" sz="1600" b="1" dirty="0" smtClean="0">
                <a:latin typeface="Avenir Medium"/>
                <a:cs typeface="Avenir Medium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2.1.2 Control 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in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brief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in CMIP5 and IGCM_OUT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19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60324" y="1733862"/>
            <a:ext cx="6863488" cy="427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One of the </a:t>
            </a:r>
            <a:r>
              <a:rPr lang="fr-FR" sz="1600" dirty="0" err="1" smtClean="0">
                <a:latin typeface="Avenir Book"/>
                <a:cs typeface="Avenir Book"/>
              </a:rPr>
              <a:t>great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features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automatic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selection</a:t>
            </a:r>
            <a:r>
              <a:rPr lang="fr-FR" sz="1600" dirty="0" smtClean="0">
                <a:latin typeface="Avenir Book"/>
                <a:cs typeface="Avenir Book"/>
              </a:rPr>
              <a:t> of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provided</a:t>
            </a:r>
            <a:r>
              <a:rPr lang="fr-FR" sz="1600" dirty="0" smtClean="0">
                <a:latin typeface="Avenir Book"/>
                <a:cs typeface="Avenir Book"/>
              </a:rPr>
              <a:t> by the user.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When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set </a:t>
            </a:r>
            <a:r>
              <a:rPr lang="fr-FR" sz="1600" b="1" dirty="0" err="1" smtClean="0">
                <a:latin typeface="Avenir Medium"/>
                <a:cs typeface="Avenir Medium"/>
              </a:rPr>
              <a:t>frequency</a:t>
            </a:r>
            <a:r>
              <a:rPr lang="fr-FR" sz="1600" b="1" dirty="0" smtClean="0">
                <a:latin typeface="Avenir Medium"/>
                <a:cs typeface="Avenir Medium"/>
              </a:rPr>
              <a:t>='</a:t>
            </a:r>
            <a:r>
              <a:rPr lang="fr-FR" sz="1600" b="1" dirty="0" err="1" smtClean="0">
                <a:latin typeface="Avenir Medium"/>
                <a:cs typeface="Avenir Medium"/>
              </a:rPr>
              <a:t>monthly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have to </a:t>
            </a:r>
            <a:r>
              <a:rPr lang="fr-FR" sz="1600" dirty="0" err="1" smtClean="0">
                <a:latin typeface="Avenir Book"/>
                <a:cs typeface="Avenir Book"/>
              </a:rPr>
              <a:t>provide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be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extracted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among</a:t>
            </a:r>
            <a:r>
              <a:rPr lang="fr-FR" sz="1600" dirty="0" smtClean="0">
                <a:latin typeface="Avenir Book"/>
                <a:cs typeface="Avenir Book"/>
              </a:rPr>
              <a:t> the non-</a:t>
            </a:r>
            <a:r>
              <a:rPr lang="fr-FR" sz="1600" dirty="0" err="1" smtClean="0">
                <a:latin typeface="Avenir Book"/>
                <a:cs typeface="Avenir Book"/>
              </a:rPr>
              <a:t>overlapping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netcdf</a:t>
            </a:r>
            <a:r>
              <a:rPr lang="fr-FR" sz="1600" dirty="0" smtClean="0">
                <a:latin typeface="Avenir Book"/>
                <a:cs typeface="Avenir Book"/>
              </a:rPr>
              <a:t> files in the </a:t>
            </a:r>
            <a:r>
              <a:rPr lang="fr-FR" sz="1600" dirty="0" err="1" smtClean="0">
                <a:latin typeface="Avenir Book"/>
                <a:cs typeface="Avenir Book"/>
              </a:rPr>
              <a:t>targeted</a:t>
            </a:r>
            <a:r>
              <a:rPr lang="fr-FR" sz="1600" dirty="0" smtClean="0">
                <a:latin typeface="Avenir Book"/>
                <a:cs typeface="Avenir Book"/>
              </a:rPr>
              <a:t> directory.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For instance,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dataset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definition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lvl="1"/>
            <a:r>
              <a:rPr lang="fr-FR" sz="1400" dirty="0">
                <a:latin typeface="Courier"/>
                <a:cs typeface="Courier"/>
              </a:rPr>
              <a:t>d</a:t>
            </a:r>
            <a:r>
              <a:rPr lang="en-US" sz="1400" dirty="0" err="1" smtClean="0">
                <a:latin typeface="Courier"/>
                <a:cs typeface="Courier"/>
              </a:rPr>
              <a:t>ict</a:t>
            </a:r>
            <a:r>
              <a:rPr lang="en-US" sz="1400" dirty="0" smtClean="0">
                <a:latin typeface="Courier"/>
                <a:cs typeface="Courier"/>
              </a:rPr>
              <a:t>(project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CMIP5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model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IPSL</a:t>
            </a:r>
            <a:r>
              <a:rPr lang="en-US" sz="1400" dirty="0">
                <a:latin typeface="Courier"/>
                <a:cs typeface="Courier"/>
              </a:rPr>
              <a:t>-CM5A-</a:t>
            </a:r>
            <a:r>
              <a:rPr lang="en-US" sz="1400" dirty="0" smtClean="0">
                <a:latin typeface="Courier"/>
                <a:cs typeface="Courier"/>
              </a:rPr>
              <a:t>LR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sz="1400" dirty="0" smtClean="0">
                <a:latin typeface="Courier"/>
                <a:cs typeface="Courier"/>
              </a:rPr>
              <a:t>	 experiment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historical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simulation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r1i1p1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</a:p>
          <a:p>
            <a:pPr lvl="1"/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 frequency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monthly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period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1980</a:t>
            </a:r>
            <a:r>
              <a:rPr lang="en-US" sz="1400" dirty="0">
                <a:latin typeface="Courier"/>
                <a:cs typeface="Courier"/>
              </a:rPr>
              <a:t>-</a:t>
            </a:r>
            <a:r>
              <a:rPr lang="en-US" sz="1400" dirty="0" smtClean="0">
                <a:latin typeface="Courier"/>
                <a:cs typeface="Courier"/>
              </a:rPr>
              <a:t>2005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en-US" sz="1400" dirty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Will </a:t>
            </a:r>
            <a:r>
              <a:rPr lang="fr-FR" sz="1600" dirty="0" err="1" smtClean="0">
                <a:latin typeface="Avenir Book"/>
                <a:cs typeface="Avenir Book"/>
              </a:rPr>
              <a:t>extract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1980-2005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file </a:t>
            </a:r>
            <a:r>
              <a:rPr lang="fr-FR" sz="1600" dirty="0" err="1" smtClean="0">
                <a:latin typeface="Avenir Book"/>
                <a:cs typeface="Avenir Book"/>
              </a:rPr>
              <a:t>found</a:t>
            </a:r>
            <a:r>
              <a:rPr lang="fr-FR" sz="1600" dirty="0" smtClean="0">
                <a:latin typeface="Avenir Book"/>
                <a:cs typeface="Avenir Book"/>
              </a:rPr>
              <a:t> in the archive:</a:t>
            </a:r>
          </a:p>
          <a:p>
            <a:endParaRPr lang="fr-FR" sz="1400" dirty="0" smtClean="0">
              <a:latin typeface="Courier"/>
              <a:cs typeface="Courier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/</a:t>
            </a:r>
            <a:r>
              <a:rPr lang="fr-FR" sz="1400" dirty="0" err="1">
                <a:latin typeface="Courier"/>
                <a:cs typeface="Courier"/>
              </a:rPr>
              <a:t>prodigfs</a:t>
            </a:r>
            <a:r>
              <a:rPr lang="fr-FR" sz="1400" dirty="0">
                <a:latin typeface="Courier"/>
                <a:cs typeface="Courier"/>
              </a:rPr>
              <a:t>/</a:t>
            </a:r>
            <a:r>
              <a:rPr lang="fr-FR" sz="1400" dirty="0" err="1">
                <a:latin typeface="Courier"/>
                <a:cs typeface="Courier"/>
              </a:rPr>
              <a:t>project</a:t>
            </a:r>
            <a:r>
              <a:rPr lang="fr-FR" sz="1400" dirty="0">
                <a:latin typeface="Courier"/>
                <a:cs typeface="Courier"/>
              </a:rPr>
              <a:t>/CMIP5/output/IPSL/IPSL-CM5A-LR/</a:t>
            </a:r>
            <a:r>
              <a:rPr lang="fr-FR" sz="1400" dirty="0" err="1">
                <a:latin typeface="Courier"/>
                <a:cs typeface="Courier"/>
              </a:rPr>
              <a:t>historical</a:t>
            </a:r>
            <a:r>
              <a:rPr lang="fr-FR" sz="1400" dirty="0">
                <a:latin typeface="Courier"/>
                <a:cs typeface="Courier"/>
              </a:rPr>
              <a:t>/mon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  <a:r>
              <a:rPr lang="fr-FR" sz="1400" dirty="0" err="1" smtClean="0">
                <a:latin typeface="Courier"/>
                <a:cs typeface="Courier"/>
              </a:rPr>
              <a:t>atmos</a:t>
            </a:r>
            <a:r>
              <a:rPr lang="fr-FR" sz="1400" dirty="0">
                <a:latin typeface="Courier"/>
                <a:cs typeface="Courier"/>
              </a:rPr>
              <a:t>/Amon/r1i1p1/</a:t>
            </a:r>
            <a:r>
              <a:rPr lang="fr-FR" sz="1400" dirty="0" err="1">
                <a:latin typeface="Courier"/>
                <a:cs typeface="Courier"/>
              </a:rPr>
              <a:t>latest</a:t>
            </a:r>
            <a:r>
              <a:rPr lang="fr-FR" sz="1400" dirty="0">
                <a:latin typeface="Courier"/>
                <a:cs typeface="Courier"/>
              </a:rPr>
              <a:t>/tas/</a:t>
            </a:r>
          </a:p>
          <a:p>
            <a:r>
              <a:rPr lang="fr-FR" sz="1400" dirty="0" smtClean="0">
                <a:latin typeface="Courier"/>
                <a:cs typeface="Courier"/>
              </a:rPr>
              <a:t>tas_Amon_IPSL</a:t>
            </a:r>
            <a:r>
              <a:rPr lang="fr-FR" sz="1400" dirty="0">
                <a:latin typeface="Courier"/>
                <a:cs typeface="Courier"/>
              </a:rPr>
              <a:t>-CM5A-LR_historical_r1i1p1_185001-200512.</a:t>
            </a:r>
            <a:r>
              <a:rPr lang="fr-FR" sz="1400" dirty="0" smtClean="0">
                <a:latin typeface="Courier"/>
                <a:cs typeface="Courier"/>
              </a:rPr>
              <a:t>nc</a:t>
            </a:r>
            <a:endParaRPr lang="fr-FR" sz="1400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7126" y="3881563"/>
            <a:ext cx="7797730" cy="902127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2.1.2 Control 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in the CMIP5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7126" y="5232852"/>
            <a:ext cx="7797730" cy="902127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677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934804" y="2099180"/>
            <a:ext cx="75400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In the IGCM_OUT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have the </a:t>
            </a:r>
            <a:r>
              <a:rPr lang="fr-FR" sz="1600" dirty="0" err="1" smtClean="0">
                <a:latin typeface="Avenir Book"/>
                <a:cs typeface="Avenir Book"/>
              </a:rPr>
              <a:t>same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behaviour</a:t>
            </a:r>
            <a:r>
              <a:rPr lang="fr-FR" sz="1600" dirty="0" smtClean="0">
                <a:latin typeface="Avenir Book"/>
                <a:cs typeface="Avenir Book"/>
              </a:rPr>
              <a:t> as for the CMIP5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frequency</a:t>
            </a:r>
            <a:r>
              <a:rPr lang="fr-FR" sz="1600" b="1" dirty="0" smtClean="0">
                <a:latin typeface="Avenir Medium"/>
                <a:cs typeface="Avenir Medium"/>
              </a:rPr>
              <a:t>='</a:t>
            </a:r>
            <a:r>
              <a:rPr lang="fr-FR" sz="1600" b="1" dirty="0" err="1" smtClean="0">
                <a:latin typeface="Avenir Medium"/>
                <a:cs typeface="Avenir Medium"/>
              </a:rPr>
              <a:t>monthly</a:t>
            </a:r>
            <a:r>
              <a:rPr lang="fr-FR" sz="1600" b="1" dirty="0" smtClean="0">
                <a:latin typeface="Avenir Medium"/>
                <a:cs typeface="Avenir Medium"/>
              </a:rPr>
              <a:t>' </a:t>
            </a:r>
            <a:r>
              <a:rPr lang="fr-FR" sz="1600" dirty="0" smtClean="0">
                <a:latin typeface="Avenir Book"/>
                <a:cs typeface="Avenir Book"/>
              </a:rPr>
              <a:t>(</a:t>
            </a:r>
            <a:r>
              <a:rPr lang="fr-FR" sz="1600" dirty="0" err="1" smtClean="0">
                <a:latin typeface="Avenir Book"/>
                <a:cs typeface="Avenir Book"/>
              </a:rPr>
              <a:t>fundamental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functionality</a:t>
            </a:r>
            <a:r>
              <a:rPr lang="fr-FR" sz="1600" dirty="0" smtClean="0">
                <a:latin typeface="Avenir Book"/>
                <a:cs typeface="Avenir Book"/>
              </a:rPr>
              <a:t>).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By default,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target</a:t>
            </a:r>
            <a:r>
              <a:rPr lang="fr-FR" sz="1600" dirty="0" smtClean="0">
                <a:latin typeface="Avenir Book"/>
                <a:cs typeface="Avenir Book"/>
              </a:rPr>
              <a:t> the 'TS_MO' time </a:t>
            </a:r>
            <a:r>
              <a:rPr lang="fr-FR" sz="1600" dirty="0" err="1" smtClean="0">
                <a:latin typeface="Avenir Book"/>
                <a:cs typeface="Avenir Book"/>
              </a:rPr>
              <a:t>series</a:t>
            </a:r>
            <a:r>
              <a:rPr lang="fr-FR" sz="1600" dirty="0" smtClean="0">
                <a:latin typeface="Avenir Book"/>
                <a:cs typeface="Avenir Book"/>
              </a:rPr>
              <a:t> files </a:t>
            </a:r>
            <a:r>
              <a:rPr lang="fr-FR" sz="1600" dirty="0" err="1" smtClean="0">
                <a:latin typeface="Avenir Book"/>
                <a:cs typeface="Avenir Book"/>
              </a:rPr>
              <a:t>created</a:t>
            </a:r>
            <a:r>
              <a:rPr lang="fr-FR" sz="1600" dirty="0" smtClean="0">
                <a:latin typeface="Avenir Book"/>
                <a:cs typeface="Avenir Book"/>
              </a:rPr>
              <a:t> by the post-</a:t>
            </a:r>
            <a:r>
              <a:rPr lang="fr-FR" sz="1600" dirty="0" err="1" smtClean="0">
                <a:latin typeface="Avenir Book"/>
                <a:cs typeface="Avenir Book"/>
              </a:rPr>
              <a:t>processing</a:t>
            </a:r>
            <a:r>
              <a:rPr lang="fr-FR" sz="1600" dirty="0" smtClean="0">
                <a:latin typeface="Avenir Book"/>
                <a:cs typeface="Avenir Book"/>
              </a:rPr>
              <a:t> (one variable per file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all time </a:t>
            </a:r>
            <a:r>
              <a:rPr lang="fr-FR" sz="1600" dirty="0" err="1" smtClean="0">
                <a:latin typeface="Avenir Book"/>
                <a:cs typeface="Avenir Book"/>
              </a:rPr>
              <a:t>steps</a:t>
            </a:r>
            <a:r>
              <a:rPr lang="fr-FR" sz="1600" dirty="0" smtClean="0">
                <a:latin typeface="Avenir Book"/>
                <a:cs typeface="Avenir Book"/>
              </a:rPr>
              <a:t>).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If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want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get</a:t>
            </a:r>
            <a:r>
              <a:rPr lang="fr-FR" sz="1600" dirty="0" smtClean="0">
                <a:latin typeface="Avenir Book"/>
                <a:cs typeface="Avenir Book"/>
              </a:rPr>
              <a:t> the data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the 'Output/MO' files, </a:t>
            </a:r>
            <a:r>
              <a:rPr lang="fr-FR" sz="1600" dirty="0" err="1" smtClean="0">
                <a:latin typeface="Avenir Book"/>
                <a:cs typeface="Avenir Book"/>
              </a:rPr>
              <a:t>add</a:t>
            </a:r>
            <a:r>
              <a:rPr lang="fr-FR" sz="1600" dirty="0" smtClean="0">
                <a:latin typeface="Avenir Book"/>
                <a:cs typeface="Avenir Book"/>
              </a:rPr>
              <a:t> OUT='Output' to the </a:t>
            </a:r>
            <a:r>
              <a:rPr lang="fr-FR" sz="1600" dirty="0" err="1" smtClean="0">
                <a:latin typeface="Avenir Book"/>
                <a:cs typeface="Avenir Book"/>
              </a:rPr>
              <a:t>list</a:t>
            </a:r>
            <a:r>
              <a:rPr lang="fr-FR" sz="1600" dirty="0" smtClean="0">
                <a:latin typeface="Avenir Book"/>
                <a:cs typeface="Avenir Book"/>
              </a:rPr>
              <a:t> of arguments 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en-US" sz="1400" dirty="0" err="1" smtClean="0">
                <a:latin typeface="Courier"/>
                <a:cs typeface="Courier"/>
              </a:rPr>
              <a:t>dict</a:t>
            </a:r>
            <a:r>
              <a:rPr lang="en-US" sz="1400" dirty="0">
                <a:latin typeface="Courier"/>
                <a:cs typeface="Courier"/>
              </a:rPr>
              <a:t>(project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IGCM_OUT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root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/</a:t>
            </a:r>
            <a:r>
              <a:rPr lang="en-US" sz="1400" dirty="0">
                <a:latin typeface="Courier"/>
                <a:cs typeface="Courier"/>
              </a:rPr>
              <a:t>ccc/store/cont003/</a:t>
            </a:r>
            <a:r>
              <a:rPr lang="en-US" sz="1400" dirty="0" err="1" smtClean="0">
                <a:latin typeface="Courier"/>
                <a:cs typeface="Courier"/>
              </a:rPr>
              <a:t>thredds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 login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p86caub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model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IPSLCM6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</a:p>
          <a:p>
            <a:r>
              <a:rPr lang="en-US" sz="1400" dirty="0" smtClean="0">
                <a:latin typeface="Courier"/>
                <a:cs typeface="Courier"/>
              </a:rPr>
              <a:t>	 simulation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CM605</a:t>
            </a:r>
            <a:r>
              <a:rPr lang="en-US" sz="1400" dirty="0">
                <a:latin typeface="Courier"/>
                <a:cs typeface="Courier"/>
              </a:rPr>
              <a:t>-LR-</a:t>
            </a:r>
            <a:r>
              <a:rPr lang="en-US" sz="1400" dirty="0" smtClean="0">
                <a:latin typeface="Courier"/>
                <a:cs typeface="Courier"/>
              </a:rPr>
              <a:t>pdCtrl01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	 frequency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monthly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OUT=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Output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period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2020_2029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fr-FR" sz="1600" dirty="0" smtClean="0">
              <a:latin typeface="Avenir Book"/>
              <a:cs typeface="Avenir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7126" y="4225798"/>
            <a:ext cx="7797730" cy="1198877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5484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2.1.2 Control 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and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frequency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in IGCM_OUT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71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029025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27865" y="4235390"/>
            <a:ext cx="65781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1. Running The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C-ESM-EP</a:t>
            </a:r>
          </a:p>
        </p:txBody>
      </p:sp>
      <p:pic>
        <p:nvPicPr>
          <p:cNvPr id="14" name="Image 1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4313158"/>
            <a:ext cx="1142432" cy="51231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75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934804" y="1685082"/>
            <a:ext cx="8002466" cy="4985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IGCM_OUT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allows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access</a:t>
            </a:r>
            <a:r>
              <a:rPr lang="fr-FR" sz="1600" dirty="0" smtClean="0">
                <a:latin typeface="Avenir Book"/>
                <a:cs typeface="Avenir Book"/>
              </a:rPr>
              <a:t> to the </a:t>
            </a:r>
            <a:r>
              <a:rPr lang="fr-FR" sz="1600" dirty="0" err="1" smtClean="0">
                <a:latin typeface="Avenir Book"/>
                <a:cs typeface="Avenir Book"/>
              </a:rPr>
              <a:t>pre-computed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Medium"/>
                <a:cs typeface="Avenir Medium"/>
              </a:rPr>
              <a:t>'/Analyse/SE'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annual</a:t>
            </a:r>
            <a:r>
              <a:rPr lang="fr-FR" sz="1600" dirty="0" smtClean="0">
                <a:latin typeface="Avenir Book"/>
                <a:cs typeface="Avenir Book"/>
              </a:rPr>
              <a:t> cycles </a:t>
            </a:r>
            <a:r>
              <a:rPr lang="fr-FR" sz="1600" dirty="0" err="1" smtClean="0">
                <a:latin typeface="Avenir Book"/>
                <a:cs typeface="Avenir Book"/>
              </a:rPr>
              <a:t>provided</a:t>
            </a:r>
            <a:r>
              <a:rPr lang="fr-FR" sz="1600" dirty="0" smtClean="0">
                <a:latin typeface="Avenir Book"/>
                <a:cs typeface="Avenir Book"/>
              </a:rPr>
              <a:t> as a post-</a:t>
            </a:r>
            <a:r>
              <a:rPr lang="fr-FR" sz="1600" dirty="0" err="1" smtClean="0">
                <a:latin typeface="Avenir Book"/>
                <a:cs typeface="Avenir Book"/>
              </a:rPr>
              <a:t>treatment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We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access</a:t>
            </a:r>
            <a:r>
              <a:rPr lang="fr-FR" sz="1600" dirty="0" smtClean="0">
                <a:latin typeface="Avenir Book"/>
                <a:cs typeface="Avenir Book"/>
              </a:rPr>
              <a:t> the SE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frequency</a:t>
            </a:r>
            <a:r>
              <a:rPr lang="fr-FR" sz="1600" b="1" dirty="0" smtClean="0">
                <a:latin typeface="Avenir Medium"/>
                <a:cs typeface="Avenir Medium"/>
              </a:rPr>
              <a:t>='</a:t>
            </a:r>
            <a:r>
              <a:rPr lang="fr-FR" sz="1600" b="1" dirty="0" err="1" smtClean="0">
                <a:latin typeface="Avenir Medium"/>
                <a:cs typeface="Avenir Medium"/>
              </a:rPr>
              <a:t>seasonal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Because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don't</a:t>
            </a:r>
            <a:r>
              <a:rPr lang="fr-FR" sz="1600" dirty="0" smtClean="0">
                <a:latin typeface="Avenir Book"/>
                <a:cs typeface="Avenir Book"/>
              </a:rPr>
              <a:t> do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selection</a:t>
            </a:r>
            <a:r>
              <a:rPr lang="fr-FR" sz="1600" dirty="0" smtClean="0">
                <a:latin typeface="Avenir Book"/>
                <a:cs typeface="Avenir Book"/>
              </a:rPr>
              <a:t> on </a:t>
            </a:r>
            <a:r>
              <a:rPr lang="fr-FR" sz="1600" dirty="0" err="1" smtClean="0">
                <a:latin typeface="Avenir Book"/>
                <a:cs typeface="Avenir Book"/>
              </a:rPr>
              <a:t>annual</a:t>
            </a:r>
            <a:r>
              <a:rPr lang="fr-FR" sz="1600" dirty="0" smtClean="0">
                <a:latin typeface="Avenir Book"/>
                <a:cs typeface="Avenir Book"/>
              </a:rPr>
              <a:t> cycles, the 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b="1" dirty="0" err="1" smtClean="0">
                <a:latin typeface="Avenir Medium"/>
                <a:cs typeface="Avenir Medium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' argument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automatically</a:t>
            </a:r>
            <a:r>
              <a:rPr lang="fr-FR" sz="1600" dirty="0" smtClean="0">
                <a:latin typeface="Avenir Book"/>
                <a:cs typeface="Avenir Book"/>
              </a:rPr>
              <a:t> set to </a:t>
            </a:r>
            <a:r>
              <a:rPr lang="fr-FR" sz="1600" b="1" dirty="0" smtClean="0">
                <a:latin typeface="Avenir Medium"/>
                <a:cs typeface="Avenir Medium"/>
              </a:rPr>
              <a:t>'fx' </a:t>
            </a:r>
            <a:r>
              <a:rPr lang="fr-FR" sz="1600" dirty="0" smtClean="0">
                <a:latin typeface="Avenir Book"/>
                <a:cs typeface="Avenir Book"/>
              </a:rPr>
              <a:t>(for '</a:t>
            </a:r>
            <a:r>
              <a:rPr lang="fr-FR" sz="1600" dirty="0" err="1" smtClean="0">
                <a:latin typeface="Avenir Book"/>
                <a:cs typeface="Avenir Book"/>
              </a:rPr>
              <a:t>fixed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field</a:t>
            </a:r>
            <a:r>
              <a:rPr lang="fr-FR" sz="1600" dirty="0" smtClean="0">
                <a:latin typeface="Avenir Book"/>
                <a:cs typeface="Avenir Book"/>
              </a:rPr>
              <a:t>').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Instead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we</a:t>
            </a:r>
            <a:r>
              <a:rPr lang="fr-FR" sz="1600" dirty="0" smtClean="0">
                <a:latin typeface="Avenir Book"/>
                <a:cs typeface="Avenir Book"/>
              </a:rPr>
              <a:t> use 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b="1" dirty="0" err="1" smtClean="0">
                <a:latin typeface="Avenir Medium"/>
                <a:cs typeface="Avenir Medium"/>
              </a:rPr>
              <a:t>clim_period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be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an explicit </a:t>
            </a:r>
            <a:r>
              <a:rPr lang="fr-FR" sz="1600" dirty="0" err="1" smtClean="0">
                <a:latin typeface="Avenir Book"/>
                <a:cs typeface="Avenir Book"/>
              </a:rPr>
              <a:t>character</a:t>
            </a:r>
            <a:r>
              <a:rPr lang="fr-FR" sz="1600" dirty="0" smtClean="0">
                <a:latin typeface="Avenir Book"/>
                <a:cs typeface="Avenir Book"/>
              </a:rPr>
              <a:t> string </a:t>
            </a:r>
            <a:r>
              <a:rPr lang="fr-FR" sz="1600" dirty="0" err="1" smtClean="0">
                <a:latin typeface="Avenir Book"/>
                <a:cs typeface="Avenir Book"/>
              </a:rPr>
              <a:t>providing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pre-existing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endParaRPr lang="fr-FR" sz="1600" dirty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'</a:t>
            </a:r>
            <a:r>
              <a:rPr lang="fr-FR" sz="1600" dirty="0" err="1" smtClean="0">
                <a:latin typeface="Avenir Book"/>
                <a:cs typeface="Avenir Book"/>
              </a:rPr>
              <a:t>last_SE</a:t>
            </a:r>
            <a:r>
              <a:rPr lang="fr-FR" sz="1600" dirty="0" smtClean="0">
                <a:latin typeface="Avenir Book"/>
                <a:cs typeface="Avenir Book"/>
              </a:rPr>
              <a:t>' or '</a:t>
            </a:r>
            <a:r>
              <a:rPr lang="fr-FR" sz="1600" dirty="0" err="1" smtClean="0">
                <a:latin typeface="Avenir Book"/>
                <a:cs typeface="Avenir Book"/>
              </a:rPr>
              <a:t>first_SE</a:t>
            </a:r>
            <a:r>
              <a:rPr lang="fr-FR" sz="1600" dirty="0" smtClean="0">
                <a:latin typeface="Avenir Book"/>
                <a:cs typeface="Avenir Book"/>
              </a:rPr>
              <a:t>' to </a:t>
            </a:r>
            <a:r>
              <a:rPr lang="fr-FR" sz="1600" dirty="0" err="1" smtClean="0">
                <a:latin typeface="Avenir Book"/>
                <a:cs typeface="Avenir Book"/>
              </a:rPr>
              <a:t>get</a:t>
            </a:r>
            <a:r>
              <a:rPr lang="fr-FR" sz="1600" dirty="0" smtClean="0">
                <a:latin typeface="Avenir Book"/>
                <a:cs typeface="Avenir Book"/>
              </a:rPr>
              <a:t> the last/first </a:t>
            </a:r>
            <a:r>
              <a:rPr lang="fr-FR" sz="1600" dirty="0" err="1" smtClean="0">
                <a:latin typeface="Avenir Book"/>
                <a:cs typeface="Avenir Book"/>
              </a:rPr>
              <a:t>available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annual</a:t>
            </a:r>
            <a:r>
              <a:rPr lang="fr-FR" sz="1600" dirty="0" smtClean="0">
                <a:latin typeface="Avenir Book"/>
                <a:cs typeface="Avenir Book"/>
              </a:rPr>
              <a:t> cycle of the simulation</a:t>
            </a:r>
          </a:p>
          <a:p>
            <a:pPr marL="285750" indent="-285750">
              <a:buFontTx/>
              <a:buChar char="-"/>
            </a:pPr>
            <a:endParaRPr lang="fr-FR" sz="1600" dirty="0">
              <a:latin typeface="Avenir Book"/>
              <a:cs typeface="Avenir Book"/>
            </a:endParaRPr>
          </a:p>
          <a:p>
            <a:r>
              <a:rPr lang="en-US" sz="1400" dirty="0" err="1">
                <a:latin typeface="Courier"/>
                <a:cs typeface="Courier"/>
              </a:rPr>
              <a:t>dict</a:t>
            </a:r>
            <a:r>
              <a:rPr lang="en-US" sz="1400" dirty="0">
                <a:latin typeface="Courier"/>
                <a:cs typeface="Courier"/>
              </a:rPr>
              <a:t>(project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IGCM_OUT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dirty="0">
                <a:latin typeface="Courier"/>
                <a:cs typeface="Courier"/>
              </a:rPr>
              <a:t>root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/</a:t>
            </a:r>
            <a:r>
              <a:rPr lang="en-US" sz="1400" dirty="0">
                <a:latin typeface="Courier"/>
                <a:cs typeface="Courier"/>
              </a:rPr>
              <a:t>ccc/store/cont003/</a:t>
            </a:r>
            <a:r>
              <a:rPr lang="en-US" sz="1400" dirty="0" err="1" smtClean="0">
                <a:latin typeface="Courier"/>
                <a:cs typeface="Courier"/>
              </a:rPr>
              <a:t>thredds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	 login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p86caub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dirty="0">
                <a:latin typeface="Courier"/>
                <a:cs typeface="Courier"/>
              </a:rPr>
              <a:t>model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IPSLCM6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	 simulation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CM605</a:t>
            </a:r>
            <a:r>
              <a:rPr lang="en-US" sz="1400" dirty="0">
                <a:latin typeface="Courier"/>
                <a:cs typeface="Courier"/>
              </a:rPr>
              <a:t>-LR-</a:t>
            </a:r>
            <a:r>
              <a:rPr lang="en-US" sz="1400" dirty="0" smtClean="0">
                <a:latin typeface="Courier"/>
                <a:cs typeface="Courier"/>
              </a:rPr>
              <a:t>pdCtrl01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	 frequency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seasonal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dirty="0" err="1" smtClean="0">
                <a:latin typeface="Courier"/>
                <a:cs typeface="Courier"/>
              </a:rPr>
              <a:t>clim_period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2020_2029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),</a:t>
            </a:r>
          </a:p>
          <a:p>
            <a:r>
              <a:rPr lang="en-US" sz="1400" dirty="0" err="1">
                <a:latin typeface="Courier"/>
                <a:cs typeface="Courier"/>
              </a:rPr>
              <a:t>dict</a:t>
            </a:r>
            <a:r>
              <a:rPr lang="en-US" sz="1400" dirty="0">
                <a:latin typeface="Courier"/>
                <a:cs typeface="Courier"/>
              </a:rPr>
              <a:t>(project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IGCM_OUT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dirty="0">
                <a:latin typeface="Courier"/>
                <a:cs typeface="Courier"/>
              </a:rPr>
              <a:t>root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/</a:t>
            </a:r>
            <a:r>
              <a:rPr lang="en-US" sz="1400" dirty="0">
                <a:latin typeface="Courier"/>
                <a:cs typeface="Courier"/>
              </a:rPr>
              <a:t>ccc/store/cont003/</a:t>
            </a:r>
            <a:r>
              <a:rPr lang="en-US" sz="1400" dirty="0" err="1" smtClean="0">
                <a:latin typeface="Courier"/>
                <a:cs typeface="Courier"/>
              </a:rPr>
              <a:t>thredds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	 login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p86caub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dirty="0">
                <a:latin typeface="Courier"/>
                <a:cs typeface="Courier"/>
              </a:rPr>
              <a:t>model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IPSLCM6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</a:t>
            </a:r>
          </a:p>
          <a:p>
            <a:r>
              <a:rPr lang="en-US" sz="1400" dirty="0" smtClean="0">
                <a:latin typeface="Courier"/>
                <a:cs typeface="Courier"/>
              </a:rPr>
              <a:t>	 simulation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CM605</a:t>
            </a:r>
            <a:r>
              <a:rPr lang="en-US" sz="1400" dirty="0">
                <a:latin typeface="Courier"/>
                <a:cs typeface="Courier"/>
              </a:rPr>
              <a:t>-LR-</a:t>
            </a:r>
            <a:r>
              <a:rPr lang="en-US" sz="1400" dirty="0" smtClean="0">
                <a:latin typeface="Courier"/>
                <a:cs typeface="Courier"/>
              </a:rPr>
              <a:t>pdCtrl01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	 frequency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seasonal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clim_period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err="1" smtClean="0">
                <a:latin typeface="Courier"/>
                <a:cs typeface="Courier"/>
              </a:rPr>
              <a:t>last_SE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en-US" sz="1400" dirty="0">
              <a:latin typeface="Courier"/>
              <a:cs typeface="Courier"/>
            </a:endParaRPr>
          </a:p>
          <a:p>
            <a:endParaRPr lang="fr-FR" sz="1400" dirty="0">
              <a:latin typeface="Avenir Book"/>
              <a:cs typeface="Avenir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7126" y="4593770"/>
            <a:ext cx="7797730" cy="1875484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4891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2.1.2 </a:t>
            </a:r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Control the </a:t>
            </a:r>
            <a:r>
              <a:rPr lang="fr-FR" sz="3200" dirty="0" err="1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sz="3200" dirty="0">
                <a:solidFill>
                  <a:schemeClr val="bg1"/>
                </a:solidFill>
                <a:latin typeface="Avenir Medium"/>
                <a:cs typeface="Avenir Medium"/>
              </a:rPr>
              <a:t> and </a:t>
            </a:r>
            <a:r>
              <a:rPr lang="fr-FR" sz="3200" dirty="0" err="1">
                <a:solidFill>
                  <a:schemeClr val="bg1"/>
                </a:solidFill>
                <a:latin typeface="Avenir Medium"/>
                <a:cs typeface="Avenir Medium"/>
              </a:rPr>
              <a:t>frequency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Working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pre-computed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annual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cycles IGCM_OUT 'SE'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222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961434" y="2309029"/>
            <a:ext cx="7287902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C-ESM-EP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composed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b="1" dirty="0" err="1" smtClean="0">
                <a:latin typeface="Avenir Medium"/>
                <a:cs typeface="Avenir Medium"/>
              </a:rPr>
              <a:t>climatology</a:t>
            </a:r>
            <a:r>
              <a:rPr lang="fr-FR" sz="1600" b="1" dirty="0" smtClean="0">
                <a:latin typeface="Avenir Medium"/>
                <a:cs typeface="Avenir Medium"/>
              </a:rPr>
              <a:t> diagnostics' </a:t>
            </a:r>
            <a:r>
              <a:rPr lang="fr-FR" sz="1600" dirty="0">
                <a:latin typeface="Avenir Book"/>
                <a:cs typeface="Avenir Book"/>
              </a:rPr>
              <a:t>(</a:t>
            </a:r>
            <a:r>
              <a:rPr lang="fr-FR" sz="1600" dirty="0" err="1">
                <a:latin typeface="Avenir Book"/>
                <a:cs typeface="Avenir Book"/>
              </a:rPr>
              <a:t>like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bias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maps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and </a:t>
            </a:r>
            <a:r>
              <a:rPr lang="fr-FR" sz="1600" b="1" dirty="0" smtClean="0">
                <a:latin typeface="Avenir Medium"/>
                <a:cs typeface="Avenir Medium"/>
              </a:rPr>
              <a:t>'time </a:t>
            </a:r>
            <a:r>
              <a:rPr lang="fr-FR" sz="1600" b="1" dirty="0" err="1">
                <a:latin typeface="Avenir Medium"/>
                <a:cs typeface="Avenir Medium"/>
              </a:rPr>
              <a:t>series</a:t>
            </a:r>
            <a:r>
              <a:rPr lang="fr-FR" sz="1600" b="1" dirty="0">
                <a:latin typeface="Avenir Medium"/>
                <a:cs typeface="Avenir Medium"/>
              </a:rPr>
              <a:t> </a:t>
            </a:r>
            <a:r>
              <a:rPr lang="fr-FR" sz="1600" b="1" dirty="0" smtClean="0">
                <a:latin typeface="Avenir Medium"/>
                <a:cs typeface="Avenir Medium"/>
              </a:rPr>
              <a:t>diagnostics' </a:t>
            </a:r>
            <a:r>
              <a:rPr lang="fr-FR" sz="1600" dirty="0">
                <a:latin typeface="Avenir Book"/>
                <a:cs typeface="Avenir Book"/>
              </a:rPr>
              <a:t>(</a:t>
            </a:r>
            <a:r>
              <a:rPr lang="fr-FR" sz="1600" dirty="0" err="1">
                <a:latin typeface="Avenir Book"/>
                <a:cs typeface="Avenir Book"/>
              </a:rPr>
              <a:t>like</a:t>
            </a:r>
            <a:r>
              <a:rPr lang="fr-FR" sz="1600" dirty="0">
                <a:latin typeface="Avenir Book"/>
                <a:cs typeface="Avenir Book"/>
              </a:rPr>
              <a:t> the AMOC index or ENSO diagnostics)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Because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, the user </a:t>
            </a:r>
            <a:r>
              <a:rPr lang="fr-FR" sz="1600" dirty="0" err="1" smtClean="0">
                <a:latin typeface="Avenir Book"/>
                <a:cs typeface="Avenir Book"/>
              </a:rPr>
              <a:t>might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want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provide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Medium"/>
                <a:cs typeface="Avenir Medium"/>
              </a:rPr>
              <a:t>one </a:t>
            </a:r>
            <a:r>
              <a:rPr lang="fr-FR" sz="1600" b="1" dirty="0" err="1" smtClean="0">
                <a:latin typeface="Avenir Medium"/>
                <a:cs typeface="Avenir Medium"/>
              </a:rPr>
              <a:t>period</a:t>
            </a:r>
            <a:r>
              <a:rPr lang="fr-FR" sz="1600" b="1" dirty="0" smtClean="0">
                <a:latin typeface="Avenir Medium"/>
                <a:cs typeface="Avenir Medium"/>
              </a:rPr>
              <a:t> for the climatologies, and one for the time </a:t>
            </a:r>
            <a:r>
              <a:rPr lang="fr-FR" sz="1600" b="1" dirty="0" err="1" smtClean="0">
                <a:latin typeface="Avenir Medium"/>
                <a:cs typeface="Avenir Medium"/>
              </a:rPr>
              <a:t>series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b="1" dirty="0" smtClean="0">
                <a:latin typeface="Avenir Medium"/>
                <a:cs typeface="Avenir Medium"/>
              </a:rPr>
              <a:t>The diagnostics of the Atlas Explorer are </a:t>
            </a:r>
            <a:r>
              <a:rPr lang="fr-FR" sz="1600" b="1" dirty="0" err="1" smtClean="0">
                <a:latin typeface="Avenir Medium"/>
                <a:cs typeface="Avenir Medium"/>
              </a:rPr>
              <a:t>only</a:t>
            </a:r>
            <a:r>
              <a:rPr lang="fr-FR" sz="1600" b="1" dirty="0" smtClean="0">
                <a:latin typeface="Avenir Medium"/>
                <a:cs typeface="Avenir Medium"/>
              </a:rPr>
              <a:t> '</a:t>
            </a:r>
            <a:r>
              <a:rPr lang="fr-FR" sz="1600" b="1" dirty="0" err="1" smtClean="0">
                <a:latin typeface="Avenir Medium"/>
                <a:cs typeface="Avenir Medium"/>
              </a:rPr>
              <a:t>climatology</a:t>
            </a:r>
            <a:r>
              <a:rPr lang="fr-FR" sz="1600" b="1" dirty="0" smtClean="0">
                <a:latin typeface="Avenir Medium"/>
                <a:cs typeface="Avenir Medium"/>
              </a:rPr>
              <a:t> diagnostics'.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describe</a:t>
            </a:r>
            <a:r>
              <a:rPr lang="fr-FR" sz="1600" dirty="0" smtClean="0">
                <a:latin typeface="Avenir Book"/>
                <a:cs typeface="Avenir Book"/>
              </a:rPr>
              <a:t> how to </a:t>
            </a:r>
            <a:r>
              <a:rPr lang="fr-FR" sz="1600" dirty="0" err="1" smtClean="0">
                <a:latin typeface="Avenir Book"/>
                <a:cs typeface="Avenir Book"/>
              </a:rPr>
              <a:t>handle</a:t>
            </a:r>
            <a:r>
              <a:rPr lang="fr-FR" sz="1600" dirty="0" smtClean="0">
                <a:latin typeface="Avenir Book"/>
                <a:cs typeface="Avenir Book"/>
              </a:rPr>
              <a:t> the 'time </a:t>
            </a:r>
            <a:r>
              <a:rPr lang="fr-FR" sz="1600" dirty="0" err="1" smtClean="0">
                <a:latin typeface="Avenir Book"/>
                <a:cs typeface="Avenir Book"/>
              </a:rPr>
              <a:t>series</a:t>
            </a:r>
            <a:r>
              <a:rPr lang="fr-FR" sz="1600" dirty="0" smtClean="0">
                <a:latin typeface="Avenir Book"/>
                <a:cs typeface="Avenir Book"/>
              </a:rPr>
              <a:t> diagnostics' </a:t>
            </a:r>
            <a:r>
              <a:rPr lang="fr-FR" sz="1600" dirty="0" err="1" smtClean="0">
                <a:latin typeface="Avenir Book"/>
                <a:cs typeface="Avenir Book"/>
              </a:rPr>
              <a:t>also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here</a:t>
            </a:r>
            <a:r>
              <a:rPr lang="fr-FR" sz="1600" dirty="0" smtClean="0">
                <a:latin typeface="Avenir Book"/>
                <a:cs typeface="Avenir Book"/>
              </a:rPr>
              <a:t>, but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not </a:t>
            </a:r>
            <a:r>
              <a:rPr lang="fr-FR" sz="1600" dirty="0" err="1" smtClean="0">
                <a:latin typeface="Avenir Book"/>
                <a:cs typeface="Avenir Book"/>
              </a:rPr>
              <a:t>be</a:t>
            </a:r>
            <a:r>
              <a:rPr lang="fr-FR" sz="1600" dirty="0" smtClean="0">
                <a:latin typeface="Avenir Book"/>
                <a:cs typeface="Avenir Book"/>
              </a:rPr>
              <a:t> applicable to the Atlas Explorer.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8214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2.1.2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clim_period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and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ts_period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for the clim. and the time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series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 C-ESM-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EP 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diagnostics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1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961434" y="2095366"/>
            <a:ext cx="728790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Avenir Medium"/>
                <a:cs typeface="Avenir Medium"/>
              </a:rPr>
              <a:t>Trivial case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If the user sets </a:t>
            </a:r>
            <a:r>
              <a:rPr lang="fr-FR" sz="1600" b="1" dirty="0" err="1" smtClean="0">
                <a:latin typeface="Avenir Medium"/>
                <a:cs typeface="Avenir Medium"/>
              </a:rPr>
              <a:t>frequency</a:t>
            </a:r>
            <a:r>
              <a:rPr lang="fr-FR" sz="1600" b="1" dirty="0" smtClean="0">
                <a:latin typeface="Avenir Medium"/>
                <a:cs typeface="Avenir Medium"/>
              </a:rPr>
              <a:t>='</a:t>
            </a:r>
            <a:r>
              <a:rPr lang="fr-FR" sz="1600" b="1" dirty="0" err="1" smtClean="0">
                <a:latin typeface="Avenir Medium"/>
                <a:cs typeface="Avenir Medium"/>
              </a:rPr>
              <a:t>monthly</a:t>
            </a:r>
            <a:r>
              <a:rPr lang="fr-FR" sz="1600" b="1" dirty="0" smtClean="0">
                <a:latin typeface="Avenir Medium"/>
                <a:cs typeface="Avenir Medium"/>
              </a:rPr>
              <a:t>' </a:t>
            </a:r>
            <a:r>
              <a:rPr lang="fr-FR" sz="1600" dirty="0" smtClean="0">
                <a:latin typeface="Avenir Book"/>
                <a:cs typeface="Avenir Book"/>
              </a:rPr>
              <a:t>and </a:t>
            </a:r>
            <a:r>
              <a:rPr lang="fr-FR" sz="1600" dirty="0" err="1" smtClean="0">
                <a:latin typeface="Avenir Book"/>
                <a:cs typeface="Avenir Book"/>
              </a:rPr>
              <a:t>provides</a:t>
            </a:r>
            <a:r>
              <a:rPr lang="fr-FR" sz="1600" dirty="0" smtClean="0">
                <a:latin typeface="Avenir Book"/>
                <a:cs typeface="Avenir Book"/>
              </a:rPr>
              <a:t> a</a:t>
            </a:r>
            <a:r>
              <a:rPr lang="fr-FR" sz="1600" b="1" dirty="0" smtClean="0">
                <a:latin typeface="Avenir Medium"/>
                <a:cs typeface="Avenir Medium"/>
              </a:rPr>
              <a:t> '</a:t>
            </a:r>
            <a:r>
              <a:rPr lang="fr-FR" sz="1600" b="1" dirty="0" err="1" smtClean="0">
                <a:latin typeface="Avenir Medium"/>
                <a:cs typeface="Avenir Medium"/>
              </a:rPr>
              <a:t>period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>
                <a:latin typeface="Avenir Book"/>
                <a:cs typeface="Avenir Book"/>
              </a:rPr>
              <a:t>the C-ESM-EP </a:t>
            </a:r>
            <a:r>
              <a:rPr lang="fr-FR" sz="1600" dirty="0" err="1">
                <a:latin typeface="Avenir Book"/>
                <a:cs typeface="Avenir Book"/>
              </a:rPr>
              <a:t>will</a:t>
            </a:r>
            <a:r>
              <a:rPr lang="fr-FR" sz="1600" dirty="0">
                <a:latin typeface="Avenir Book"/>
                <a:cs typeface="Avenir Book"/>
              </a:rPr>
              <a:t> use </a:t>
            </a:r>
            <a:r>
              <a:rPr lang="fr-FR" sz="1600" dirty="0" err="1">
                <a:latin typeface="Avenir Book"/>
                <a:cs typeface="Avenir Book"/>
              </a:rPr>
              <a:t>this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period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for </a:t>
            </a:r>
            <a:r>
              <a:rPr lang="fr-FR" sz="1600" dirty="0" err="1">
                <a:latin typeface="Avenir Book"/>
                <a:cs typeface="Avenir Book"/>
              </a:rPr>
              <a:t>both</a:t>
            </a:r>
            <a:r>
              <a:rPr lang="fr-FR" sz="1600" dirty="0">
                <a:latin typeface="Avenir Book"/>
                <a:cs typeface="Avenir Book"/>
              </a:rPr>
              <a:t> the time </a:t>
            </a:r>
            <a:r>
              <a:rPr lang="fr-FR" sz="1600" dirty="0" err="1">
                <a:latin typeface="Avenir Book"/>
                <a:cs typeface="Avenir Book"/>
              </a:rPr>
              <a:t>series</a:t>
            </a:r>
            <a:r>
              <a:rPr lang="fr-FR" sz="1600" dirty="0">
                <a:latin typeface="Avenir Book"/>
                <a:cs typeface="Avenir Book"/>
              </a:rPr>
              <a:t> diagnostics and the </a:t>
            </a:r>
            <a:r>
              <a:rPr lang="fr-FR" sz="1600" dirty="0" smtClean="0">
                <a:latin typeface="Avenir Book"/>
                <a:cs typeface="Avenir Book"/>
              </a:rPr>
              <a:t>climatologies.</a:t>
            </a:r>
            <a:endParaRPr lang="fr-FR" sz="16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b="1" dirty="0" err="1" smtClean="0">
                <a:latin typeface="Avenir Medium"/>
                <a:cs typeface="Avenir Medium"/>
              </a:rPr>
              <a:t>Separate</a:t>
            </a:r>
            <a:r>
              <a:rPr lang="fr-FR" sz="1600" b="1" dirty="0" smtClean="0">
                <a:latin typeface="Avenir Medium"/>
                <a:cs typeface="Avenir Medium"/>
              </a:rPr>
              <a:t> control of the clim and </a:t>
            </a:r>
            <a:r>
              <a:rPr lang="fr-FR" sz="1600" b="1" dirty="0" err="1" smtClean="0">
                <a:latin typeface="Avenir Medium"/>
                <a:cs typeface="Avenir Medium"/>
              </a:rPr>
              <a:t>ts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period</a:t>
            </a:r>
            <a:endParaRPr lang="fr-FR" sz="1600" b="1" dirty="0">
              <a:latin typeface="Avenir Medium"/>
              <a:cs typeface="Avenir Medium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C-ESM-EP has a </a:t>
            </a:r>
            <a:r>
              <a:rPr lang="fr-FR" sz="1600" dirty="0" err="1" smtClean="0">
                <a:latin typeface="Avenir Book"/>
                <a:cs typeface="Avenir Book"/>
              </a:rPr>
              <a:t>specific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functionality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adds</a:t>
            </a:r>
            <a:r>
              <a:rPr lang="fr-FR" sz="1600" dirty="0" smtClean="0">
                <a:latin typeface="Avenir Book"/>
                <a:cs typeface="Avenir Book"/>
              </a:rPr>
              <a:t> to the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data </a:t>
            </a:r>
            <a:r>
              <a:rPr lang="fr-FR" sz="1600" dirty="0" err="1" smtClean="0">
                <a:latin typeface="Avenir Book"/>
                <a:cs typeface="Avenir Book"/>
              </a:rPr>
              <a:t>access</a:t>
            </a:r>
            <a:r>
              <a:rPr lang="fr-FR" sz="1600" dirty="0" smtClean="0">
                <a:latin typeface="Avenir Book"/>
                <a:cs typeface="Avenir Book"/>
              </a:rPr>
              <a:t> and </a:t>
            </a:r>
            <a:r>
              <a:rPr lang="fr-FR" sz="1600" dirty="0" err="1" smtClean="0">
                <a:latin typeface="Avenir Book"/>
                <a:cs typeface="Avenir Book"/>
              </a:rPr>
              <a:t>allows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controlling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for the </a:t>
            </a:r>
            <a:r>
              <a:rPr lang="fr-FR" sz="1600" dirty="0" err="1" smtClean="0">
                <a:latin typeface="Avenir Book"/>
                <a:cs typeface="Avenir Book"/>
              </a:rPr>
              <a:t>different</a:t>
            </a:r>
            <a:r>
              <a:rPr lang="fr-FR" sz="1600" dirty="0" smtClean="0">
                <a:latin typeface="Avenir Book"/>
                <a:cs typeface="Avenir Book"/>
              </a:rPr>
              <a:t> diagnostics: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b="1" dirty="0" err="1" smtClean="0">
                <a:latin typeface="Avenir Medium"/>
                <a:cs typeface="Avenir Medium"/>
              </a:rPr>
              <a:t>clim_period</a:t>
            </a:r>
            <a:r>
              <a:rPr lang="fr-FR" sz="1600" dirty="0" smtClean="0">
                <a:latin typeface="Avenir Book"/>
                <a:cs typeface="Avenir Book"/>
              </a:rPr>
              <a:t> for the </a:t>
            </a:r>
            <a:r>
              <a:rPr lang="fr-FR" sz="1600" b="1" dirty="0" err="1" smtClean="0">
                <a:latin typeface="Avenir Medium"/>
                <a:cs typeface="Avenir Medium"/>
              </a:rPr>
              <a:t>climatological</a:t>
            </a:r>
            <a:r>
              <a:rPr lang="fr-FR" sz="1600" b="1" dirty="0" smtClean="0">
                <a:latin typeface="Avenir Medium"/>
                <a:cs typeface="Avenir Medium"/>
              </a:rPr>
              <a:t> diagnostics</a:t>
            </a:r>
          </a:p>
          <a:p>
            <a:pPr marL="285750" indent="-285750">
              <a:buFontTx/>
              <a:buChar char="-"/>
            </a:pPr>
            <a:r>
              <a:rPr lang="fr-FR" sz="1600" b="1" dirty="0" err="1">
                <a:latin typeface="Avenir Medium"/>
                <a:cs typeface="Avenir Medium"/>
              </a:rPr>
              <a:t>t</a:t>
            </a:r>
            <a:r>
              <a:rPr lang="fr-FR" sz="1600" b="1" dirty="0" err="1" smtClean="0">
                <a:latin typeface="Avenir Medium"/>
                <a:cs typeface="Avenir Medium"/>
              </a:rPr>
              <a:t>s_period</a:t>
            </a:r>
            <a:r>
              <a:rPr lang="fr-FR" sz="1600" b="1" dirty="0" smtClean="0">
                <a:latin typeface="Avenir Medium"/>
                <a:cs typeface="Avenir Medium"/>
              </a:rPr>
              <a:t> for the time </a:t>
            </a:r>
            <a:r>
              <a:rPr lang="fr-FR" sz="1600" b="1" dirty="0" err="1" smtClean="0">
                <a:latin typeface="Avenir Medium"/>
                <a:cs typeface="Avenir Medium"/>
              </a:rPr>
              <a:t>series</a:t>
            </a:r>
            <a:r>
              <a:rPr lang="fr-FR" sz="1600" b="1" dirty="0" smtClean="0">
                <a:latin typeface="Avenir Medium"/>
                <a:cs typeface="Avenir Medium"/>
              </a:rPr>
              <a:t> diagnostics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8214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2.1.2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clim_period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and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ts_period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for the clim. and the time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series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 C-ESM-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EP 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diagnostics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4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697975" y="1798610"/>
            <a:ext cx="8002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If the user </a:t>
            </a:r>
            <a:r>
              <a:rPr lang="fr-FR" sz="1600" dirty="0" err="1" smtClean="0">
                <a:latin typeface="Avenir Book"/>
                <a:cs typeface="Avenir Book"/>
              </a:rPr>
              <a:t>provides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b="1" dirty="0" err="1" smtClean="0">
                <a:latin typeface="Avenir Medium"/>
                <a:cs typeface="Avenir Medium"/>
              </a:rPr>
              <a:t>ts_period</a:t>
            </a:r>
            <a:r>
              <a:rPr lang="fr-FR" sz="1600" dirty="0" smtClean="0">
                <a:latin typeface="Avenir Book"/>
                <a:cs typeface="Avenir Book"/>
              </a:rPr>
              <a:t> the C-ESM-EP </a:t>
            </a:r>
            <a:r>
              <a:rPr lang="fr-FR" sz="1600" dirty="0" err="1">
                <a:latin typeface="Avenir Book"/>
                <a:cs typeface="Avenir Book"/>
              </a:rPr>
              <a:t>will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automatically</a:t>
            </a:r>
            <a:r>
              <a:rPr lang="fr-FR" sz="1600" b="1" dirty="0" smtClean="0">
                <a:latin typeface="Avenir Medium"/>
                <a:cs typeface="Avenir Medium"/>
              </a:rPr>
              <a:t> set </a:t>
            </a:r>
            <a:r>
              <a:rPr lang="fr-FR" sz="1600" b="1" dirty="0" err="1" smtClean="0">
                <a:latin typeface="Avenir Medium"/>
                <a:cs typeface="Avenir Medium"/>
              </a:rPr>
              <a:t>frequency</a:t>
            </a:r>
            <a:r>
              <a:rPr lang="fr-FR" sz="1600" b="1" dirty="0" smtClean="0">
                <a:latin typeface="Avenir Medium"/>
                <a:cs typeface="Avenir Medium"/>
              </a:rPr>
              <a:t>='</a:t>
            </a:r>
            <a:r>
              <a:rPr lang="fr-FR" sz="1600" b="1" dirty="0" err="1" smtClean="0">
                <a:latin typeface="Avenir Medium"/>
                <a:cs typeface="Avenir Medium"/>
              </a:rPr>
              <a:t>monthly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dirty="0" smtClean="0">
                <a:latin typeface="Avenir Book"/>
                <a:cs typeface="Avenir Book"/>
              </a:rPr>
              <a:t> for the diagnostics </a:t>
            </a:r>
            <a:r>
              <a:rPr lang="fr-FR" sz="1600" dirty="0" err="1" smtClean="0">
                <a:latin typeface="Avenir Book"/>
                <a:cs typeface="Avenir Book"/>
              </a:rPr>
              <a:t>labeled</a:t>
            </a:r>
            <a:r>
              <a:rPr lang="fr-FR" sz="1600" dirty="0" smtClean="0">
                <a:latin typeface="Avenir Book"/>
                <a:cs typeface="Avenir Book"/>
              </a:rPr>
              <a:t> 'TS'.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err="1">
                <a:latin typeface="Avenir Book"/>
                <a:cs typeface="Avenir Book"/>
              </a:rPr>
              <a:t>t</a:t>
            </a:r>
            <a:r>
              <a:rPr lang="fr-FR" sz="1600" dirty="0" err="1" smtClean="0">
                <a:latin typeface="Avenir Book"/>
                <a:cs typeface="Avenir Book"/>
              </a:rPr>
              <a:t>s_period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takes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following</a:t>
            </a:r>
            <a:r>
              <a:rPr lang="fr-FR" sz="1600" dirty="0" smtClean="0">
                <a:latin typeface="Avenir Book"/>
                <a:cs typeface="Avenir Book"/>
              </a:rPr>
              <a:t> values: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an explicit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(ex: </a:t>
            </a:r>
            <a:r>
              <a:rPr lang="fr-FR" sz="1600" dirty="0" smtClean="0">
                <a:latin typeface="Avenir Book"/>
                <a:cs typeface="Avenir Book"/>
              </a:rPr>
              <a:t>'1980</a:t>
            </a:r>
            <a:r>
              <a:rPr lang="fr-FR" sz="1600" dirty="0">
                <a:latin typeface="Avenir Book"/>
                <a:cs typeface="Avenir Book"/>
              </a:rPr>
              <a:t>-</a:t>
            </a:r>
            <a:r>
              <a:rPr lang="fr-FR" sz="1600" dirty="0" smtClean="0">
                <a:latin typeface="Avenir Book"/>
                <a:cs typeface="Avenir Book"/>
              </a:rPr>
              <a:t>2005', '198001_200012', '20000101</a:t>
            </a:r>
            <a:r>
              <a:rPr lang="fr-FR" sz="1600" dirty="0">
                <a:latin typeface="Avenir Book"/>
                <a:cs typeface="Avenir Book"/>
              </a:rPr>
              <a:t>-</a:t>
            </a:r>
            <a:r>
              <a:rPr lang="fr-FR" sz="1600" dirty="0" smtClean="0">
                <a:latin typeface="Avenir Book"/>
                <a:cs typeface="Avenir Book"/>
              </a:rPr>
              <a:t>20051231')</a:t>
            </a:r>
          </a:p>
          <a:p>
            <a:pPr marL="285750" indent="-285750">
              <a:buFontTx/>
              <a:buChar char="-"/>
            </a:pPr>
            <a:r>
              <a:rPr lang="fr-FR" sz="1600" dirty="0" err="1" smtClean="0">
                <a:latin typeface="Avenir Book"/>
                <a:cs typeface="Avenir Book"/>
              </a:rPr>
              <a:t>last_XXY</a:t>
            </a:r>
            <a:r>
              <a:rPr lang="fr-FR" sz="1600" dirty="0" smtClean="0">
                <a:latin typeface="Avenir Book"/>
                <a:cs typeface="Avenir Book"/>
              </a:rPr>
              <a:t> / </a:t>
            </a:r>
            <a:r>
              <a:rPr lang="fr-FR" sz="1600" dirty="0" err="1" smtClean="0">
                <a:latin typeface="Avenir Book"/>
                <a:cs typeface="Avenir Book"/>
              </a:rPr>
              <a:t>first_XXY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extract</a:t>
            </a:r>
            <a:r>
              <a:rPr lang="fr-FR" sz="1600" dirty="0" smtClean="0">
                <a:latin typeface="Avenir Book"/>
                <a:cs typeface="Avenir Book"/>
              </a:rPr>
              <a:t> the last/first XX </a:t>
            </a:r>
            <a:r>
              <a:rPr lang="fr-FR" sz="1600" dirty="0" err="1" smtClean="0">
                <a:latin typeface="Avenir Book"/>
                <a:cs typeface="Avenir Book"/>
              </a:rPr>
              <a:t>years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available</a:t>
            </a:r>
            <a:endParaRPr lang="fr-FR" sz="1600" dirty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'full' to </a:t>
            </a:r>
            <a:r>
              <a:rPr lang="fr-FR" sz="1600" dirty="0" err="1" smtClean="0">
                <a:latin typeface="Avenir Book"/>
                <a:cs typeface="Avenir Book"/>
              </a:rPr>
              <a:t>get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whole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available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</a:p>
          <a:p>
            <a:endParaRPr lang="fr-FR" sz="1400" dirty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2.1.2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ts_period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for the time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series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diagnostics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2" name="Image 1" descr="Capture d’écran 2017-05-17 à 10.03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00" y="3829935"/>
            <a:ext cx="4935474" cy="221023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0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697975" y="1857961"/>
            <a:ext cx="800246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If the user </a:t>
            </a:r>
            <a:r>
              <a:rPr lang="fr-FR" sz="1600" dirty="0" err="1" smtClean="0">
                <a:latin typeface="Avenir Book"/>
                <a:cs typeface="Avenir Book"/>
              </a:rPr>
              <a:t>provides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b="1" dirty="0" err="1" smtClean="0">
                <a:latin typeface="Avenir Medium"/>
                <a:cs typeface="Avenir Medium"/>
              </a:rPr>
              <a:t>clim_period</a:t>
            </a:r>
            <a:r>
              <a:rPr lang="fr-FR" sz="1600" b="1" dirty="0" smtClean="0">
                <a:latin typeface="Avenir Medium"/>
                <a:cs typeface="Avenir Medium"/>
              </a:rPr>
              <a:t>, </a:t>
            </a:r>
            <a:r>
              <a:rPr lang="fr-FR" sz="1600" b="1" dirty="0" err="1" smtClean="0">
                <a:latin typeface="Avenir Medium"/>
                <a:cs typeface="Avenir Medium"/>
              </a:rPr>
              <a:t>we</a:t>
            </a:r>
            <a:r>
              <a:rPr lang="fr-FR" sz="1600" b="1" dirty="0" smtClean="0">
                <a:latin typeface="Avenir Medium"/>
                <a:cs typeface="Avenir Medium"/>
              </a:rPr>
              <a:t> have </a:t>
            </a:r>
            <a:r>
              <a:rPr lang="fr-FR" sz="1600" b="1" dirty="0" err="1" smtClean="0">
                <a:latin typeface="Avenir Medium"/>
                <a:cs typeface="Avenir Medium"/>
              </a:rPr>
              <a:t>two</a:t>
            </a:r>
            <a:r>
              <a:rPr lang="fr-FR" sz="1600" b="1" dirty="0" smtClean="0">
                <a:latin typeface="Avenir Medium"/>
                <a:cs typeface="Avenir Medium"/>
              </a:rPr>
              <a:t> cases:</a:t>
            </a:r>
          </a:p>
          <a:p>
            <a:endParaRPr lang="fr-FR" sz="1600" b="1" dirty="0">
              <a:latin typeface="Avenir Medium"/>
              <a:cs typeface="Avenir Medium"/>
            </a:endParaRPr>
          </a:p>
          <a:p>
            <a:r>
              <a:rPr lang="fr-FR" sz="1600" b="1" dirty="0" smtClean="0">
                <a:latin typeface="Avenir Medium"/>
                <a:cs typeface="Avenir Medium"/>
              </a:rPr>
              <a:t>Case 1: </a:t>
            </a:r>
            <a:r>
              <a:rPr lang="fr-FR" sz="1600" b="1" dirty="0" err="1" smtClean="0">
                <a:latin typeface="Avenir Medium"/>
                <a:cs typeface="Avenir Medium"/>
              </a:rPr>
              <a:t>frequency</a:t>
            </a:r>
            <a:r>
              <a:rPr lang="fr-FR" sz="1600" b="1" dirty="0" smtClean="0">
                <a:latin typeface="Avenir Medium"/>
                <a:cs typeface="Avenir Medium"/>
              </a:rPr>
              <a:t>='</a:t>
            </a:r>
            <a:r>
              <a:rPr lang="fr-FR" sz="1600" b="1" dirty="0" err="1" smtClean="0">
                <a:latin typeface="Avenir Medium"/>
                <a:cs typeface="Avenir Medium"/>
              </a:rPr>
              <a:t>seasonal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In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case (</a:t>
            </a:r>
            <a:r>
              <a:rPr lang="fr-FR" sz="1600" dirty="0" err="1" smtClean="0">
                <a:latin typeface="Avenir Book"/>
                <a:cs typeface="Avenir Book"/>
              </a:rPr>
              <a:t>only</a:t>
            </a:r>
            <a:r>
              <a:rPr lang="fr-FR" sz="1600" dirty="0" smtClean="0">
                <a:latin typeface="Avenir Book"/>
                <a:cs typeface="Avenir Book"/>
              </a:rPr>
              <a:t> for IGCM_OUT),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get</a:t>
            </a:r>
            <a:r>
              <a:rPr lang="fr-FR" sz="1600" dirty="0" smtClean="0">
                <a:latin typeface="Avenir Book"/>
                <a:cs typeface="Avenir Book"/>
              </a:rPr>
              <a:t> the 'SE' files.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Possible values (as </a:t>
            </a:r>
            <a:r>
              <a:rPr lang="fr-FR" sz="1600" dirty="0" err="1" smtClean="0">
                <a:latin typeface="Avenir Book"/>
                <a:cs typeface="Avenir Book"/>
              </a:rPr>
              <a:t>said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previously</a:t>
            </a:r>
            <a:r>
              <a:rPr lang="fr-FR" sz="1600" dirty="0" smtClean="0">
                <a:latin typeface="Avenir Book"/>
                <a:cs typeface="Avenir Book"/>
              </a:rPr>
              <a:t>):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an </a:t>
            </a:r>
            <a:r>
              <a:rPr lang="fr-FR" sz="1600" dirty="0">
                <a:latin typeface="Avenir Book"/>
                <a:cs typeface="Avenir Book"/>
              </a:rPr>
              <a:t>explicit </a:t>
            </a:r>
            <a:r>
              <a:rPr lang="fr-FR" sz="1600" dirty="0" err="1">
                <a:latin typeface="Avenir Book"/>
                <a:cs typeface="Avenir Book"/>
              </a:rPr>
              <a:t>character</a:t>
            </a:r>
            <a:r>
              <a:rPr lang="fr-FR" sz="1600" dirty="0">
                <a:latin typeface="Avenir Book"/>
                <a:cs typeface="Avenir Book"/>
              </a:rPr>
              <a:t> string </a:t>
            </a:r>
            <a:r>
              <a:rPr lang="fr-FR" sz="1600" dirty="0" err="1">
                <a:latin typeface="Avenir Book"/>
                <a:cs typeface="Avenir Book"/>
              </a:rPr>
              <a:t>providing</a:t>
            </a:r>
            <a:r>
              <a:rPr lang="fr-FR" sz="1600" dirty="0">
                <a:latin typeface="Avenir Book"/>
                <a:cs typeface="Avenir Book"/>
              </a:rPr>
              <a:t> the </a:t>
            </a:r>
            <a:r>
              <a:rPr lang="fr-FR" sz="1600" dirty="0" err="1">
                <a:latin typeface="Avenir Book"/>
                <a:cs typeface="Avenir Book"/>
              </a:rPr>
              <a:t>pre-existing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period</a:t>
            </a:r>
            <a:endParaRPr lang="fr-FR" sz="1600" dirty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'</a:t>
            </a:r>
            <a:r>
              <a:rPr lang="fr-FR" sz="1600" dirty="0" err="1" smtClean="0">
                <a:latin typeface="Avenir Book"/>
                <a:cs typeface="Avenir Book"/>
              </a:rPr>
              <a:t>last_SE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>
                <a:latin typeface="Avenir Book"/>
                <a:cs typeface="Avenir Book"/>
              </a:rPr>
              <a:t>or </a:t>
            </a:r>
            <a:r>
              <a:rPr lang="fr-FR" sz="1600" dirty="0" smtClean="0">
                <a:latin typeface="Avenir Book"/>
                <a:cs typeface="Avenir Book"/>
              </a:rPr>
              <a:t>'</a:t>
            </a:r>
            <a:r>
              <a:rPr lang="fr-FR" sz="1600" dirty="0" err="1" smtClean="0">
                <a:latin typeface="Avenir Book"/>
                <a:cs typeface="Avenir Book"/>
              </a:rPr>
              <a:t>first_SE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>
                <a:latin typeface="Avenir Book"/>
                <a:cs typeface="Avenir Book"/>
              </a:rPr>
              <a:t>to </a:t>
            </a:r>
            <a:r>
              <a:rPr lang="fr-FR" sz="1600" dirty="0" err="1">
                <a:latin typeface="Avenir Book"/>
                <a:cs typeface="Avenir Book"/>
              </a:rPr>
              <a:t>get</a:t>
            </a:r>
            <a:r>
              <a:rPr lang="fr-FR" sz="1600" dirty="0">
                <a:latin typeface="Avenir Book"/>
                <a:cs typeface="Avenir Book"/>
              </a:rPr>
              <a:t> the last/first </a:t>
            </a:r>
            <a:r>
              <a:rPr lang="fr-FR" sz="1600" dirty="0" err="1">
                <a:latin typeface="Avenir Book"/>
                <a:cs typeface="Avenir Book"/>
              </a:rPr>
              <a:t>available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annual</a:t>
            </a:r>
            <a:r>
              <a:rPr lang="fr-FR" sz="1600" dirty="0">
                <a:latin typeface="Avenir Book"/>
                <a:cs typeface="Avenir Book"/>
              </a:rPr>
              <a:t> cycle of the simulation</a:t>
            </a:r>
          </a:p>
          <a:p>
            <a:endParaRPr lang="fr-FR" sz="1600" b="1" dirty="0" smtClean="0">
              <a:latin typeface="Avenir Medium"/>
              <a:cs typeface="Avenir Medium"/>
            </a:endParaRPr>
          </a:p>
          <a:p>
            <a:endParaRPr lang="fr-FR" sz="1600" b="1" dirty="0" smtClean="0">
              <a:latin typeface="Avenir Medium"/>
              <a:cs typeface="Avenir Medium"/>
            </a:endParaRPr>
          </a:p>
          <a:p>
            <a:r>
              <a:rPr lang="fr-FR" sz="1600" b="1" dirty="0">
                <a:latin typeface="Avenir Medium"/>
                <a:cs typeface="Avenir Medium"/>
              </a:rPr>
              <a:t>Case </a:t>
            </a:r>
            <a:r>
              <a:rPr lang="fr-FR" sz="1600" b="1" dirty="0" smtClean="0">
                <a:latin typeface="Avenir Medium"/>
                <a:cs typeface="Avenir Medium"/>
              </a:rPr>
              <a:t>2: </a:t>
            </a:r>
            <a:r>
              <a:rPr lang="fr-FR" sz="1600" b="1" dirty="0" err="1">
                <a:latin typeface="Avenir Medium"/>
                <a:cs typeface="Avenir Medium"/>
              </a:rPr>
              <a:t>frequency</a:t>
            </a:r>
            <a:r>
              <a:rPr lang="fr-FR" sz="1600" b="1" dirty="0" smtClean="0">
                <a:latin typeface="Avenir Medium"/>
                <a:cs typeface="Avenir Medium"/>
              </a:rPr>
              <a:t>='</a:t>
            </a:r>
            <a:r>
              <a:rPr lang="fr-FR" sz="1600" b="1" dirty="0" err="1" smtClean="0">
                <a:latin typeface="Avenir Medium"/>
                <a:cs typeface="Avenir Medium"/>
              </a:rPr>
              <a:t>monthly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endParaRPr lang="fr-FR" sz="1600" b="1" dirty="0">
              <a:latin typeface="Avenir Medium"/>
              <a:cs typeface="Avenir Medium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If the user </a:t>
            </a:r>
            <a:r>
              <a:rPr lang="fr-FR" sz="1600" dirty="0" err="1" smtClean="0">
                <a:latin typeface="Avenir Book"/>
                <a:cs typeface="Avenir Book"/>
              </a:rPr>
              <a:t>provides</a:t>
            </a:r>
            <a:r>
              <a:rPr lang="fr-FR" sz="1600" dirty="0" smtClean="0">
                <a:latin typeface="Avenir Book"/>
                <a:cs typeface="Avenir Book"/>
              </a:rPr>
              <a:t> a '</a:t>
            </a:r>
            <a:r>
              <a:rPr lang="fr-FR" sz="1600" dirty="0" err="1" smtClean="0">
                <a:latin typeface="Avenir Book"/>
                <a:cs typeface="Avenir Book"/>
              </a:rPr>
              <a:t>clim_period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frequency</a:t>
            </a:r>
            <a:r>
              <a:rPr lang="fr-FR" sz="1600" dirty="0" smtClean="0">
                <a:latin typeface="Avenir Book"/>
                <a:cs typeface="Avenir Book"/>
              </a:rPr>
              <a:t>='</a:t>
            </a:r>
            <a:r>
              <a:rPr lang="fr-FR" sz="1600" dirty="0" err="1" smtClean="0">
                <a:latin typeface="Avenir Book"/>
                <a:cs typeface="Avenir Book"/>
              </a:rPr>
              <a:t>monthly</a:t>
            </a:r>
            <a:r>
              <a:rPr lang="fr-FR" sz="1600" dirty="0" smtClean="0">
                <a:latin typeface="Avenir Book"/>
                <a:cs typeface="Avenir Book"/>
              </a:rPr>
              <a:t>', the C-ESM-EP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use the value of </a:t>
            </a:r>
            <a:r>
              <a:rPr lang="fr-FR" sz="1600" dirty="0" err="1" smtClean="0">
                <a:latin typeface="Avenir Book"/>
                <a:cs typeface="Avenir Book"/>
              </a:rPr>
              <a:t>clim_period</a:t>
            </a:r>
            <a:r>
              <a:rPr lang="fr-FR" sz="1600" dirty="0" smtClean="0">
                <a:latin typeface="Avenir Book"/>
                <a:cs typeface="Avenir Book"/>
              </a:rPr>
              <a:t> as a '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'.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then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handle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 extraction and the C-ESM-EP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compute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climatology</a:t>
            </a:r>
            <a:r>
              <a:rPr lang="fr-FR" sz="1600" dirty="0" smtClean="0">
                <a:latin typeface="Avenir Book"/>
                <a:cs typeface="Avenir Book"/>
              </a:rPr>
              <a:t> over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period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Possible values: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Avenir Book"/>
                <a:cs typeface="Avenir Book"/>
              </a:rPr>
              <a:t>an explicit </a:t>
            </a:r>
            <a:r>
              <a:rPr lang="fr-FR" sz="1600" dirty="0" err="1">
                <a:latin typeface="Avenir Book"/>
                <a:cs typeface="Avenir Book"/>
              </a:rPr>
              <a:t>period</a:t>
            </a:r>
            <a:r>
              <a:rPr lang="fr-FR" sz="1600" dirty="0">
                <a:latin typeface="Avenir Book"/>
                <a:cs typeface="Avenir Book"/>
              </a:rPr>
              <a:t> (ex: </a:t>
            </a:r>
            <a:r>
              <a:rPr lang="fr-FR" sz="1600" dirty="0" smtClean="0">
                <a:latin typeface="Avenir Book"/>
                <a:cs typeface="Avenir Book"/>
              </a:rPr>
              <a:t>'1980</a:t>
            </a:r>
            <a:r>
              <a:rPr lang="fr-FR" sz="1600" dirty="0">
                <a:latin typeface="Avenir Book"/>
                <a:cs typeface="Avenir Book"/>
              </a:rPr>
              <a:t>-</a:t>
            </a:r>
            <a:r>
              <a:rPr lang="fr-FR" sz="1600" dirty="0" smtClean="0">
                <a:latin typeface="Avenir Book"/>
                <a:cs typeface="Avenir Book"/>
              </a:rPr>
              <a:t>2005', '198001_200012', '20000101</a:t>
            </a:r>
            <a:r>
              <a:rPr lang="fr-FR" sz="1600" dirty="0">
                <a:latin typeface="Avenir Book"/>
                <a:cs typeface="Avenir Book"/>
              </a:rPr>
              <a:t>-</a:t>
            </a:r>
            <a:r>
              <a:rPr lang="fr-FR" sz="1600" dirty="0" smtClean="0">
                <a:latin typeface="Avenir Book"/>
                <a:cs typeface="Avenir Book"/>
              </a:rPr>
              <a:t>20051231')</a:t>
            </a:r>
            <a:endParaRPr lang="fr-FR" sz="1600" dirty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dirty="0" err="1">
                <a:latin typeface="Avenir Book"/>
                <a:cs typeface="Avenir Book"/>
              </a:rPr>
              <a:t>last_XXY</a:t>
            </a:r>
            <a:r>
              <a:rPr lang="fr-FR" sz="1600" dirty="0">
                <a:latin typeface="Avenir Book"/>
                <a:cs typeface="Avenir Book"/>
              </a:rPr>
              <a:t> / </a:t>
            </a:r>
            <a:r>
              <a:rPr lang="fr-FR" sz="1600" dirty="0" err="1">
                <a:latin typeface="Avenir Book"/>
                <a:cs typeface="Avenir Book"/>
              </a:rPr>
              <a:t>first_XXY</a:t>
            </a:r>
            <a:r>
              <a:rPr lang="fr-FR" sz="1600" dirty="0">
                <a:latin typeface="Avenir Book"/>
                <a:cs typeface="Avenir Book"/>
              </a:rPr>
              <a:t> to </a:t>
            </a:r>
            <a:r>
              <a:rPr lang="fr-FR" sz="1600" dirty="0" err="1">
                <a:latin typeface="Avenir Book"/>
                <a:cs typeface="Avenir Book"/>
              </a:rPr>
              <a:t>extract</a:t>
            </a:r>
            <a:r>
              <a:rPr lang="fr-FR" sz="1600" dirty="0">
                <a:latin typeface="Avenir Book"/>
                <a:cs typeface="Avenir Book"/>
              </a:rPr>
              <a:t> the last/first XX </a:t>
            </a:r>
            <a:r>
              <a:rPr lang="fr-FR" sz="1600" dirty="0" err="1">
                <a:latin typeface="Avenir Book"/>
                <a:cs typeface="Avenir Book"/>
              </a:rPr>
              <a:t>years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available</a:t>
            </a:r>
            <a:endParaRPr lang="fr-FR" sz="1600" dirty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'full' </a:t>
            </a:r>
            <a:r>
              <a:rPr lang="fr-FR" sz="1600" dirty="0">
                <a:latin typeface="Avenir Book"/>
                <a:cs typeface="Avenir Book"/>
              </a:rPr>
              <a:t>to </a:t>
            </a:r>
            <a:r>
              <a:rPr lang="fr-FR" sz="1600" dirty="0" err="1">
                <a:latin typeface="Avenir Book"/>
                <a:cs typeface="Avenir Book"/>
              </a:rPr>
              <a:t>get</a:t>
            </a:r>
            <a:r>
              <a:rPr lang="fr-FR" sz="1600" dirty="0">
                <a:latin typeface="Avenir Book"/>
                <a:cs typeface="Avenir Book"/>
              </a:rPr>
              <a:t> the </a:t>
            </a:r>
            <a:r>
              <a:rPr lang="fr-FR" sz="1600" dirty="0" err="1">
                <a:latin typeface="Avenir Book"/>
                <a:cs typeface="Avenir Book"/>
              </a:rPr>
              <a:t>whole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available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period</a:t>
            </a:r>
            <a:r>
              <a:rPr lang="fr-FR" sz="1600" dirty="0">
                <a:latin typeface="Avenir Book"/>
                <a:cs typeface="Avenir Book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2.1.2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clim_period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for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climatology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(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notably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for Atlas Explorer)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15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7" y="2066234"/>
            <a:ext cx="686348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venir Book"/>
                <a:cs typeface="Avenir Book"/>
              </a:rPr>
              <a:t>Using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example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add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other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periods</a:t>
            </a:r>
            <a:r>
              <a:rPr lang="fr-FR" sz="1600" dirty="0" smtClean="0">
                <a:latin typeface="Avenir Book"/>
                <a:cs typeface="Avenir Book"/>
              </a:rPr>
              <a:t> of the </a:t>
            </a:r>
            <a:r>
              <a:rPr lang="fr-FR" sz="1600" dirty="0" err="1" smtClean="0">
                <a:latin typeface="Avenir Book"/>
                <a:cs typeface="Avenir Book"/>
              </a:rPr>
              <a:t>same</a:t>
            </a:r>
            <a:r>
              <a:rPr lang="fr-FR" sz="1600" dirty="0" smtClean="0">
                <a:latin typeface="Avenir Book"/>
                <a:cs typeface="Avenir Book"/>
              </a:rPr>
              <a:t> CMIP5 model and  IGCM_OUT simulation to the </a:t>
            </a:r>
            <a:r>
              <a:rPr lang="fr-FR" sz="1600" dirty="0" err="1" smtClean="0">
                <a:latin typeface="Avenir Book"/>
                <a:cs typeface="Avenir Book"/>
              </a:rPr>
              <a:t>list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Then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run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Atlas Explorer:</a:t>
            </a:r>
          </a:p>
          <a:p>
            <a:endParaRPr lang="fr-FR" sz="1600" b="1" dirty="0" smtClean="0">
              <a:latin typeface="Avenir Book"/>
              <a:cs typeface="Avenir Book"/>
            </a:endParaRPr>
          </a:p>
          <a:p>
            <a:r>
              <a:rPr lang="fr-FR" sz="1400" dirty="0" smtClean="0">
                <a:latin typeface="Courier"/>
                <a:cs typeface="Courier"/>
              </a:rPr>
              <a:t>./</a:t>
            </a:r>
            <a:r>
              <a:rPr lang="fr-FR" sz="1400" dirty="0" err="1" smtClean="0">
                <a:latin typeface="Courier"/>
                <a:cs typeface="Courier"/>
              </a:rPr>
              <a:t>job_C</a:t>
            </a:r>
            <a:r>
              <a:rPr lang="fr-FR" sz="1400" dirty="0" smtClean="0">
                <a:latin typeface="Courier"/>
                <a:cs typeface="Courier"/>
              </a:rPr>
              <a:t>-</a:t>
            </a:r>
            <a:r>
              <a:rPr lang="fr-FR" sz="1400" dirty="0" err="1" smtClean="0">
                <a:latin typeface="Courier"/>
                <a:cs typeface="Courier"/>
              </a:rPr>
              <a:t>ESM-EP.sh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AtlasExplorer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400" dirty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See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results</a:t>
            </a:r>
            <a:r>
              <a:rPr lang="fr-FR" sz="1600" dirty="0" smtClean="0">
                <a:latin typeface="Avenir Book"/>
                <a:cs typeface="Avenir Book"/>
              </a:rPr>
              <a:t> on the </a:t>
            </a:r>
            <a:r>
              <a:rPr lang="fr-FR" sz="1600" dirty="0" err="1" smtClean="0">
                <a:latin typeface="Avenir Book"/>
                <a:cs typeface="Avenir Book"/>
              </a:rPr>
              <a:t>address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the end of the </a:t>
            </a:r>
            <a:r>
              <a:rPr lang="fr-FR" sz="1600" dirty="0" err="1" smtClean="0">
                <a:latin typeface="Avenir Book"/>
                <a:cs typeface="Avenir Book"/>
              </a:rPr>
              <a:t>execution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  <a:endParaRPr lang="fr-FR" sz="1600" dirty="0" smtClean="0">
              <a:latin typeface="Avenir Book"/>
              <a:cs typeface="Avenir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7126" y="3442371"/>
            <a:ext cx="7797730" cy="486676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2.1.2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Exercise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Change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period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in Atlas Explorer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2" name="Image 1" descr="Capture d’écran 2017-05-17 à 10.01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6" y="4867843"/>
            <a:ext cx="7862977" cy="147083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145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2.1.3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own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Access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own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77237" y="1840702"/>
            <a:ext cx="686348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Avenir Medium"/>
                <a:cs typeface="Avenir Medium"/>
              </a:rPr>
              <a:t>You </a:t>
            </a:r>
            <a:r>
              <a:rPr lang="fr-FR" sz="1600" b="1" dirty="0" err="1" smtClean="0">
                <a:latin typeface="Avenir Medium"/>
                <a:cs typeface="Avenir Medium"/>
              </a:rPr>
              <a:t>can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easily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access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your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own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datasets</a:t>
            </a:r>
            <a:r>
              <a:rPr lang="fr-FR" sz="1600" b="1" dirty="0" smtClean="0">
                <a:latin typeface="Avenir Medium"/>
                <a:cs typeface="Avenir Medium"/>
              </a:rPr>
              <a:t> by </a:t>
            </a:r>
            <a:r>
              <a:rPr lang="fr-FR" sz="1600" b="1" dirty="0" err="1" smtClean="0">
                <a:latin typeface="Avenir Medium"/>
                <a:cs typeface="Avenir Medium"/>
              </a:rPr>
              <a:t>creating</a:t>
            </a:r>
            <a:r>
              <a:rPr lang="fr-FR" sz="1600" b="1" dirty="0" smtClean="0">
                <a:latin typeface="Avenir Medium"/>
                <a:cs typeface="Avenir Medium"/>
              </a:rPr>
              <a:t> a </a:t>
            </a:r>
            <a:r>
              <a:rPr lang="fr-FR" sz="1600" b="1" dirty="0" err="1" smtClean="0">
                <a:latin typeface="Avenir Medium"/>
                <a:cs typeface="Avenir Medium"/>
              </a:rPr>
              <a:t>CliMAF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project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directly</a:t>
            </a:r>
            <a:r>
              <a:rPr lang="fr-FR" sz="1600" b="1" dirty="0">
                <a:latin typeface="Avenir Medium"/>
                <a:cs typeface="Avenir Medium"/>
              </a:rPr>
              <a:t> </a:t>
            </a:r>
            <a:r>
              <a:rPr lang="fr-FR" sz="1600" b="1" dirty="0" smtClean="0">
                <a:latin typeface="Avenir Medium"/>
                <a:cs typeface="Avenir Medium"/>
              </a:rPr>
              <a:t>in </a:t>
            </a:r>
            <a:r>
              <a:rPr lang="fr-FR" sz="1600" b="1" dirty="0" err="1" smtClean="0">
                <a:latin typeface="Avenir Medium"/>
                <a:cs typeface="Avenir Medium"/>
              </a:rPr>
              <a:t>datasets_setup.py</a:t>
            </a:r>
            <a:r>
              <a:rPr lang="fr-FR" sz="1600" b="1" dirty="0" smtClean="0">
                <a:latin typeface="Avenir Medium"/>
                <a:cs typeface="Avenir Medium"/>
              </a:rPr>
              <a:t>.</a:t>
            </a:r>
            <a:endParaRPr lang="fr-FR" sz="1600" b="1" dirty="0">
              <a:latin typeface="Avenir Medium"/>
              <a:cs typeface="Avenir Medium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You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find</a:t>
            </a:r>
            <a:r>
              <a:rPr lang="fr-FR" sz="1600" dirty="0" smtClean="0">
                <a:latin typeface="Avenir Book"/>
                <a:cs typeface="Avenir Book"/>
              </a:rPr>
              <a:t> an </a:t>
            </a:r>
            <a:r>
              <a:rPr lang="fr-FR" sz="1600" dirty="0" err="1" smtClean="0">
                <a:latin typeface="Avenir Book"/>
                <a:cs typeface="Avenir Book"/>
              </a:rPr>
              <a:t>example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Medium"/>
                <a:cs typeface="Avenir Medium"/>
              </a:rPr>
              <a:t>in </a:t>
            </a:r>
            <a:r>
              <a:rPr lang="fr-FR" sz="1600" b="1" dirty="0" err="1" smtClean="0">
                <a:latin typeface="Avenir Medium"/>
                <a:cs typeface="Avenir Medium"/>
              </a:rPr>
              <a:t>datasets_setup.py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with</a:t>
            </a:r>
            <a:r>
              <a:rPr lang="fr-FR" sz="1600" b="1" dirty="0" smtClean="0">
                <a:latin typeface="Avenir Medium"/>
                <a:cs typeface="Avenir Medium"/>
              </a:rPr>
              <a:t> a 'CMIP5_bis' </a:t>
            </a:r>
            <a:r>
              <a:rPr lang="fr-FR" sz="1600" b="1" dirty="0" err="1" smtClean="0">
                <a:latin typeface="Avenir Medium"/>
                <a:cs typeface="Avenir Medium"/>
              </a:rPr>
              <a:t>project</a:t>
            </a:r>
            <a:r>
              <a:rPr lang="fr-FR" sz="1600" b="1" dirty="0" smtClean="0">
                <a:latin typeface="Avenir Medium"/>
                <a:cs typeface="Avenir Medium"/>
              </a:rPr>
              <a:t> (</a:t>
            </a:r>
            <a:r>
              <a:rPr lang="fr-FR" sz="1600" b="1" dirty="0" err="1" smtClean="0">
                <a:latin typeface="Avenir Medium"/>
                <a:cs typeface="Avenir Medium"/>
              </a:rPr>
              <a:t>same</a:t>
            </a:r>
            <a:r>
              <a:rPr lang="fr-FR" sz="1600" b="1" dirty="0" smtClean="0">
                <a:latin typeface="Avenir Medium"/>
                <a:cs typeface="Avenir Medium"/>
              </a:rPr>
              <a:t> as </a:t>
            </a:r>
            <a:r>
              <a:rPr lang="fr-FR" sz="1600" b="1" dirty="0" err="1" smtClean="0">
                <a:latin typeface="Avenir Medium"/>
                <a:cs typeface="Avenir Medium"/>
              </a:rPr>
              <a:t>next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slide</a:t>
            </a:r>
            <a:r>
              <a:rPr lang="fr-FR" sz="1600" b="1" dirty="0" smtClean="0">
                <a:latin typeface="Avenir Medium"/>
                <a:cs typeface="Avenir Medium"/>
              </a:rPr>
              <a:t>)</a:t>
            </a:r>
            <a:r>
              <a:rPr lang="fr-FR" sz="1600" dirty="0" smtClean="0">
                <a:latin typeface="Avenir Medium"/>
                <a:cs typeface="Avenir Medium"/>
              </a:rPr>
              <a:t>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minimum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have to do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a '</a:t>
            </a:r>
            <a:r>
              <a:rPr lang="fr-FR" sz="1600" dirty="0" err="1" smtClean="0">
                <a:latin typeface="Avenir Book"/>
                <a:cs typeface="Avenir Book"/>
              </a:rPr>
              <a:t>cproject</a:t>
            </a:r>
            <a:r>
              <a:rPr lang="fr-FR" sz="1600" dirty="0" smtClean="0">
                <a:latin typeface="Avenir Book"/>
                <a:cs typeface="Avenir Book"/>
              </a:rPr>
              <a:t>' and a '</a:t>
            </a:r>
            <a:r>
              <a:rPr lang="fr-FR" sz="1600" dirty="0" err="1" smtClean="0">
                <a:latin typeface="Avenir Book"/>
                <a:cs typeface="Avenir Book"/>
              </a:rPr>
              <a:t>dataloc</a:t>
            </a:r>
            <a:r>
              <a:rPr lang="fr-FR" sz="1600" dirty="0" smtClean="0">
                <a:latin typeface="Avenir Book"/>
                <a:cs typeface="Avenir Book"/>
              </a:rPr>
              <a:t>'.</a:t>
            </a:r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You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also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see</a:t>
            </a:r>
            <a:r>
              <a:rPr lang="fr-FR" sz="1600" dirty="0" smtClean="0">
                <a:latin typeface="Avenir Book"/>
                <a:cs typeface="Avenir Book"/>
              </a:rPr>
              <a:t> how to use </a:t>
            </a:r>
            <a:r>
              <a:rPr lang="fr-FR" sz="1600" dirty="0" err="1" smtClean="0">
                <a:latin typeface="Avenir Book"/>
                <a:cs typeface="Avenir Book"/>
              </a:rPr>
              <a:t>cdef</a:t>
            </a:r>
            <a:r>
              <a:rPr lang="fr-FR" sz="1600" dirty="0" smtClean="0">
                <a:latin typeface="Avenir Book"/>
                <a:cs typeface="Avenir Book"/>
              </a:rPr>
              <a:t>() (</a:t>
            </a:r>
            <a:r>
              <a:rPr lang="fr-FR" sz="1600" dirty="0" err="1" smtClean="0">
                <a:latin typeface="Avenir Book"/>
                <a:cs typeface="Avenir Book"/>
              </a:rPr>
              <a:t>define</a:t>
            </a:r>
            <a:r>
              <a:rPr lang="fr-FR" sz="1600" dirty="0" smtClean="0">
                <a:latin typeface="Avenir Book"/>
                <a:cs typeface="Avenir Book"/>
              </a:rPr>
              <a:t> default values) and </a:t>
            </a:r>
            <a:r>
              <a:rPr lang="fr-FR" sz="1600" dirty="0" err="1" smtClean="0">
                <a:latin typeface="Avenir Book"/>
                <a:cs typeface="Avenir Book"/>
              </a:rPr>
              <a:t>cfreqs</a:t>
            </a:r>
            <a:r>
              <a:rPr lang="fr-FR" sz="1600" dirty="0" smtClean="0">
                <a:latin typeface="Avenir Book"/>
                <a:cs typeface="Avenir Book"/>
              </a:rPr>
              <a:t>() (</a:t>
            </a:r>
            <a:r>
              <a:rPr lang="fr-FR" sz="1600" dirty="0" err="1" smtClean="0">
                <a:latin typeface="Avenir Book"/>
                <a:cs typeface="Avenir Book"/>
              </a:rPr>
              <a:t>aliases</a:t>
            </a:r>
            <a:r>
              <a:rPr lang="fr-FR" sz="1600" dirty="0" smtClean="0">
                <a:latin typeface="Avenir Book"/>
                <a:cs typeface="Avenir Book"/>
              </a:rPr>
              <a:t> for the </a:t>
            </a:r>
            <a:r>
              <a:rPr lang="fr-FR" sz="1600" dirty="0" err="1" smtClean="0">
                <a:latin typeface="Avenir Book"/>
                <a:cs typeface="Avenir Book"/>
              </a:rPr>
              <a:t>frequency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names</a:t>
            </a:r>
            <a:r>
              <a:rPr lang="fr-FR" sz="1600" dirty="0" smtClean="0">
                <a:latin typeface="Avenir Book"/>
                <a:cs typeface="Avenir Book"/>
              </a:rPr>
              <a:t>).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You're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also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invited</a:t>
            </a:r>
            <a:r>
              <a:rPr lang="fr-FR" sz="1600" dirty="0" smtClean="0">
                <a:latin typeface="Avenir Book"/>
                <a:cs typeface="Avenir Book"/>
              </a:rPr>
              <a:t> to look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documentation for the use of </a:t>
            </a:r>
            <a:r>
              <a:rPr lang="fr-FR" sz="1600" dirty="0" err="1" smtClean="0">
                <a:latin typeface="Avenir Book"/>
                <a:cs typeface="Avenir Book"/>
              </a:rPr>
              <a:t>those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functions</a:t>
            </a:r>
            <a:r>
              <a:rPr lang="fr-FR" sz="1600" dirty="0" smtClean="0">
                <a:latin typeface="Avenir Book"/>
                <a:cs typeface="Avenir Book"/>
              </a:rPr>
              <a:t>, and </a:t>
            </a:r>
            <a:r>
              <a:rPr lang="fr-FR" sz="1600" dirty="0" err="1" smtClean="0">
                <a:latin typeface="Avenir Book"/>
                <a:cs typeface="Avenir Book"/>
              </a:rPr>
              <a:t>get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some</a:t>
            </a:r>
            <a:r>
              <a:rPr lang="fr-FR" sz="1600" dirty="0" smtClean="0">
                <a:latin typeface="Avenir Book"/>
                <a:cs typeface="Avenir Book"/>
              </a:rPr>
              <a:t> inspiration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projects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in: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400" dirty="0">
                <a:latin typeface="Courier"/>
                <a:cs typeface="Courier"/>
              </a:rPr>
              <a:t>/home/</a:t>
            </a:r>
            <a:r>
              <a:rPr lang="fr-FR" sz="1400" dirty="0" err="1">
                <a:latin typeface="Courier"/>
                <a:cs typeface="Courier"/>
              </a:rPr>
              <a:t>jservon</a:t>
            </a:r>
            <a:r>
              <a:rPr lang="fr-FR" sz="1400" dirty="0">
                <a:latin typeface="Courier"/>
                <a:cs typeface="Courier"/>
              </a:rPr>
              <a:t>/Evaluation/</a:t>
            </a:r>
            <a:r>
              <a:rPr lang="fr-FR" sz="1400" dirty="0" err="1">
                <a:latin typeface="Courier"/>
                <a:cs typeface="Courier"/>
              </a:rPr>
              <a:t>CliMAF</a:t>
            </a:r>
            <a:r>
              <a:rPr lang="fr-FR" sz="1400" dirty="0">
                <a:latin typeface="Courier"/>
                <a:cs typeface="Courier"/>
              </a:rPr>
              <a:t>/</a:t>
            </a:r>
            <a:r>
              <a:rPr lang="fr-FR" sz="1400" dirty="0" err="1">
                <a:latin typeface="Courier"/>
                <a:cs typeface="Courier"/>
              </a:rPr>
              <a:t>climaf_installs</a:t>
            </a:r>
            <a:r>
              <a:rPr lang="fr-FR" sz="1400" dirty="0">
                <a:latin typeface="Courier"/>
                <a:cs typeface="Courier"/>
              </a:rPr>
              <a:t>/climaf_1.0.3_CESMEP/</a:t>
            </a:r>
            <a:r>
              <a:rPr lang="fr-FR" sz="1400" dirty="0" err="1">
                <a:latin typeface="Courier"/>
                <a:cs typeface="Courier"/>
              </a:rPr>
              <a:t>climaf</a:t>
            </a:r>
            <a:r>
              <a:rPr lang="fr-FR" sz="1400" dirty="0">
                <a:latin typeface="Courier"/>
                <a:cs typeface="Courier"/>
              </a:rPr>
              <a:t>/</a:t>
            </a:r>
            <a:r>
              <a:rPr lang="fr-FR" sz="1400" dirty="0" err="1">
                <a:latin typeface="Courier"/>
                <a:cs typeface="Courier"/>
              </a:rPr>
              <a:t>projects</a:t>
            </a:r>
            <a:endParaRPr lang="fr-FR" sz="1400" dirty="0"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7236" y="5786734"/>
            <a:ext cx="6863489" cy="486676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758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2.1.3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own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project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access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own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data structure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2" name="Image 1" descr="Capture d’écran 2017-05-17 à 17.00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096"/>
            <a:ext cx="9144000" cy="38634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19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6" y="1965683"/>
            <a:ext cx="739761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goal of Atlas Explorer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to do </a:t>
            </a:r>
            <a:r>
              <a:rPr lang="fr-FR" sz="1600" b="1" dirty="0" err="1" smtClean="0">
                <a:latin typeface="Avenir Medium"/>
                <a:cs typeface="Avenir Medium"/>
              </a:rPr>
              <a:t>difference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maps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between</a:t>
            </a:r>
            <a:r>
              <a:rPr lang="fr-FR" sz="1600" b="1" dirty="0" smtClean="0">
                <a:latin typeface="Avenir Medium"/>
                <a:cs typeface="Avenir Medium"/>
              </a:rPr>
              <a:t> a set of </a:t>
            </a:r>
            <a:r>
              <a:rPr lang="fr-FR" sz="1600" b="1" dirty="0" err="1" smtClean="0">
                <a:latin typeface="Avenir Medium"/>
                <a:cs typeface="Avenir Medium"/>
              </a:rPr>
              <a:t>datasets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(</a:t>
            </a:r>
            <a:r>
              <a:rPr lang="fr-FR" sz="1600" dirty="0" err="1" smtClean="0">
                <a:latin typeface="Avenir Book"/>
                <a:cs typeface="Avenir Book"/>
              </a:rPr>
              <a:t>specified</a:t>
            </a:r>
            <a:r>
              <a:rPr lang="fr-FR" sz="1600" dirty="0" smtClean="0">
                <a:latin typeface="Avenir Book"/>
                <a:cs typeface="Avenir Book"/>
              </a:rPr>
              <a:t> in the '</a:t>
            </a:r>
            <a:r>
              <a:rPr lang="fr-FR" sz="1600" dirty="0" err="1" smtClean="0">
                <a:latin typeface="Avenir Book"/>
                <a:cs typeface="Avenir Book"/>
              </a:rPr>
              <a:t>models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 err="1" smtClean="0">
                <a:latin typeface="Avenir Book"/>
                <a:cs typeface="Avenir Book"/>
              </a:rPr>
              <a:t>list</a:t>
            </a:r>
            <a:r>
              <a:rPr lang="fr-FR" sz="1600" dirty="0" smtClean="0">
                <a:latin typeface="Avenir Book"/>
                <a:cs typeface="Avenir Book"/>
              </a:rPr>
              <a:t>) </a:t>
            </a:r>
            <a:r>
              <a:rPr lang="fr-FR" sz="1600" b="1" dirty="0" smtClean="0">
                <a:latin typeface="Avenir Medium"/>
                <a:cs typeface="Avenir Medium"/>
              </a:rPr>
              <a:t>and a </a:t>
            </a:r>
            <a:r>
              <a:rPr lang="fr-FR" sz="1600" b="1" dirty="0" err="1" smtClean="0">
                <a:latin typeface="Avenir Medium"/>
                <a:cs typeface="Avenir Medium"/>
              </a:rPr>
              <a:t>reference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controlled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'</a:t>
            </a:r>
            <a:r>
              <a:rPr lang="fr-FR" sz="1600" dirty="0" err="1" smtClean="0">
                <a:latin typeface="Avenir Book"/>
                <a:cs typeface="Avenir Book"/>
              </a:rPr>
              <a:t>reference</a:t>
            </a:r>
            <a:r>
              <a:rPr lang="fr-FR" sz="1600" dirty="0" smtClean="0">
                <a:latin typeface="Avenir Book"/>
                <a:cs typeface="Avenir Book"/>
              </a:rPr>
              <a:t>' in </a:t>
            </a:r>
            <a:r>
              <a:rPr lang="fr-FR" sz="1600" dirty="0" err="1" smtClean="0">
                <a:latin typeface="Avenir Book"/>
                <a:cs typeface="Avenir Book"/>
              </a:rPr>
              <a:t>datasets_setup.py</a:t>
            </a:r>
            <a:r>
              <a:rPr lang="fr-FR" sz="1600" dirty="0" smtClean="0">
                <a:latin typeface="Avenir Book"/>
                <a:cs typeface="Avenir Book"/>
              </a:rPr>
              <a:t> (</a:t>
            </a:r>
            <a:r>
              <a:rPr lang="fr-FR" sz="1600" dirty="0" err="1" smtClean="0">
                <a:latin typeface="Avenir Book"/>
                <a:cs typeface="Avenir Book"/>
              </a:rPr>
              <a:t>also</a:t>
            </a:r>
            <a:r>
              <a:rPr lang="fr-FR" sz="1600" dirty="0" smtClean="0">
                <a:latin typeface="Avenir Book"/>
                <a:cs typeface="Avenir Book"/>
              </a:rPr>
              <a:t> in the </a:t>
            </a:r>
            <a:r>
              <a:rPr lang="fr-FR" sz="1600" dirty="0" err="1" smtClean="0">
                <a:latin typeface="Avenir Book"/>
                <a:cs typeface="Avenir Book"/>
              </a:rPr>
              <a:t>parameter</a:t>
            </a:r>
            <a:r>
              <a:rPr lang="fr-FR" sz="1600" dirty="0" smtClean="0">
                <a:latin typeface="Avenir Book"/>
                <a:cs typeface="Avenir Book"/>
              </a:rPr>
              <a:t> files for custom control).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b="1" dirty="0" smtClean="0">
                <a:latin typeface="Avenir Medium"/>
                <a:cs typeface="Avenir Medium"/>
              </a:rPr>
              <a:t>'default' </a:t>
            </a:r>
            <a:r>
              <a:rPr lang="fr-FR" sz="1600" b="1" dirty="0" err="1" smtClean="0">
                <a:latin typeface="Avenir Medium"/>
                <a:cs typeface="Avenir Medium"/>
              </a:rPr>
              <a:t>reference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provides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access</a:t>
            </a:r>
            <a:r>
              <a:rPr lang="fr-FR" sz="1600" dirty="0" smtClean="0">
                <a:latin typeface="Avenir Book"/>
                <a:cs typeface="Avenir Book"/>
              </a:rPr>
              <a:t> to a set of </a:t>
            </a:r>
            <a:r>
              <a:rPr lang="fr-FR" sz="1600" dirty="0" err="1" smtClean="0">
                <a:latin typeface="Avenir Book"/>
                <a:cs typeface="Avenir Book"/>
              </a:rPr>
              <a:t>pre-defined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references</a:t>
            </a:r>
            <a:r>
              <a:rPr lang="fr-FR" sz="1600" dirty="0" smtClean="0">
                <a:latin typeface="Avenir Book"/>
                <a:cs typeface="Avenir Book"/>
              </a:rPr>
              <a:t> (observations, reanalyses) for </a:t>
            </a:r>
            <a:r>
              <a:rPr lang="fr-FR" sz="1600" dirty="0" err="1" smtClean="0">
                <a:latin typeface="Avenir Book"/>
                <a:cs typeface="Avenir Book"/>
              </a:rPr>
              <a:t>each</a:t>
            </a:r>
            <a:r>
              <a:rPr lang="fr-FR" sz="1600" dirty="0" smtClean="0">
                <a:latin typeface="Avenir Book"/>
                <a:cs typeface="Avenir Book"/>
              </a:rPr>
              <a:t> variable. This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done</a:t>
            </a:r>
            <a:r>
              <a:rPr lang="fr-FR" sz="1600" dirty="0" smtClean="0">
                <a:latin typeface="Avenir Book"/>
                <a:cs typeface="Avenir Book"/>
              </a:rPr>
              <a:t> via the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function</a:t>
            </a:r>
            <a:r>
              <a:rPr lang="fr-FR" sz="1600" dirty="0" smtClean="0">
                <a:latin typeface="Avenir Book"/>
                <a:cs typeface="Avenir Book"/>
              </a:rPr>
              <a:t> variable2reference() (not </a:t>
            </a:r>
            <a:r>
              <a:rPr lang="fr-FR" sz="1600" dirty="0" err="1" smtClean="0">
                <a:latin typeface="Avenir Book"/>
                <a:cs typeface="Avenir Book"/>
              </a:rPr>
              <a:t>seen</a:t>
            </a:r>
            <a:r>
              <a:rPr lang="fr-FR" sz="1600" dirty="0" smtClean="0">
                <a:latin typeface="Avenir Book"/>
                <a:cs typeface="Avenir Book"/>
              </a:rPr>
              <a:t> by the user)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returns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dataset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dictionary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defining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reference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dataset</a:t>
            </a:r>
            <a:r>
              <a:rPr lang="fr-FR" sz="1600" dirty="0" smtClean="0">
                <a:latin typeface="Avenir Book"/>
                <a:cs typeface="Avenir Book"/>
              </a:rPr>
              <a:t> for the </a:t>
            </a:r>
            <a:r>
              <a:rPr lang="fr-FR" sz="1600" dirty="0" err="1" smtClean="0">
                <a:latin typeface="Avenir Book"/>
                <a:cs typeface="Avenir Book"/>
              </a:rPr>
              <a:t>chosen</a:t>
            </a:r>
            <a:r>
              <a:rPr lang="fr-FR" sz="1600" dirty="0" smtClean="0">
                <a:latin typeface="Avenir Book"/>
                <a:cs typeface="Avenir Book"/>
              </a:rPr>
              <a:t> variable.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100" dirty="0">
                <a:latin typeface="Courier"/>
                <a:cs typeface="Courier"/>
              </a:rPr>
              <a:t># -- Set the </a:t>
            </a:r>
            <a:r>
              <a:rPr lang="fr-FR" sz="1100" dirty="0" err="1">
                <a:latin typeface="Courier"/>
                <a:cs typeface="Courier"/>
              </a:rPr>
              <a:t>reference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against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which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we</a:t>
            </a:r>
            <a:r>
              <a:rPr lang="fr-FR" sz="1100" dirty="0">
                <a:latin typeface="Courier"/>
                <a:cs typeface="Courier"/>
              </a:rPr>
              <a:t> plot the diagnostics</a:t>
            </a:r>
          </a:p>
          <a:p>
            <a:r>
              <a:rPr lang="fr-FR" sz="1100" dirty="0">
                <a:latin typeface="Courier"/>
                <a:cs typeface="Courier"/>
              </a:rPr>
              <a:t># ---------------------------------------------------------------------------- &gt;</a:t>
            </a:r>
          </a:p>
          <a:p>
            <a:r>
              <a:rPr lang="fr-FR" sz="1100" dirty="0">
                <a:latin typeface="Courier"/>
                <a:cs typeface="Courier"/>
              </a:rPr>
              <a:t># --    -&gt; </a:t>
            </a:r>
            <a:r>
              <a:rPr lang="fr-FR" sz="1100" dirty="0" smtClean="0">
                <a:latin typeface="Courier"/>
                <a:cs typeface="Courier"/>
              </a:rPr>
              <a:t>'default' </a:t>
            </a:r>
            <a:r>
              <a:rPr lang="fr-FR" sz="1100" dirty="0">
                <a:latin typeface="Courier"/>
                <a:cs typeface="Courier"/>
              </a:rPr>
              <a:t>uses variable2reference to point to a default</a:t>
            </a:r>
          </a:p>
          <a:p>
            <a:r>
              <a:rPr lang="fr-FR" sz="1100" dirty="0">
                <a:latin typeface="Courier"/>
                <a:cs typeface="Courier"/>
              </a:rPr>
              <a:t># --       </a:t>
            </a:r>
            <a:r>
              <a:rPr lang="fr-FR" sz="1100" dirty="0" err="1">
                <a:latin typeface="Courier"/>
                <a:cs typeface="Courier"/>
              </a:rPr>
              <a:t>reference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dataset</a:t>
            </a:r>
            <a:r>
              <a:rPr lang="fr-FR" sz="1100" dirty="0">
                <a:latin typeface="Courier"/>
                <a:cs typeface="Courier"/>
              </a:rPr>
              <a:t> (</a:t>
            </a:r>
            <a:r>
              <a:rPr lang="fr-FR" sz="1100" dirty="0" err="1">
                <a:latin typeface="Courier"/>
                <a:cs typeface="Courier"/>
              </a:rPr>
              <a:t>obs</a:t>
            </a:r>
            <a:r>
              <a:rPr lang="fr-FR" sz="1100" dirty="0">
                <a:latin typeface="Courier"/>
                <a:cs typeface="Courier"/>
              </a:rPr>
              <a:t> and reanalyses)</a:t>
            </a:r>
          </a:p>
          <a:p>
            <a:r>
              <a:rPr lang="fr-FR" sz="1100" dirty="0">
                <a:latin typeface="Courier"/>
                <a:cs typeface="Courier"/>
              </a:rPr>
              <a:t># --    -&gt; </a:t>
            </a:r>
            <a:r>
              <a:rPr lang="fr-FR" sz="1100" dirty="0" err="1">
                <a:latin typeface="Courier"/>
                <a:cs typeface="Courier"/>
              </a:rPr>
              <a:t>you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can</a:t>
            </a:r>
            <a:r>
              <a:rPr lang="fr-FR" sz="1100" dirty="0">
                <a:latin typeface="Courier"/>
                <a:cs typeface="Courier"/>
              </a:rPr>
              <a:t> set </a:t>
            </a:r>
            <a:r>
              <a:rPr lang="fr-FR" sz="1100" dirty="0" err="1">
                <a:latin typeface="Courier"/>
                <a:cs typeface="Courier"/>
              </a:rPr>
              <a:t>reference</a:t>
            </a:r>
            <a:r>
              <a:rPr lang="fr-FR" sz="1100" dirty="0">
                <a:latin typeface="Courier"/>
                <a:cs typeface="Courier"/>
              </a:rPr>
              <a:t> to a </a:t>
            </a:r>
            <a:r>
              <a:rPr lang="fr-FR" sz="1100" dirty="0" err="1">
                <a:latin typeface="Courier"/>
                <a:cs typeface="Courier"/>
              </a:rPr>
              <a:t>dictionary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that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will</a:t>
            </a:r>
            <a:r>
              <a:rPr lang="fr-FR" sz="1100" dirty="0">
                <a:latin typeface="Courier"/>
                <a:cs typeface="Courier"/>
              </a:rPr>
              <a:t> point </a:t>
            </a:r>
            <a:r>
              <a:rPr lang="fr-FR" sz="1100" dirty="0" err="1">
                <a:latin typeface="Courier"/>
                <a:cs typeface="Courier"/>
              </a:rPr>
              <a:t>any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other</a:t>
            </a:r>
            <a:endParaRPr lang="fr-FR" sz="1100" dirty="0">
              <a:latin typeface="Courier"/>
              <a:cs typeface="Courier"/>
            </a:endParaRPr>
          </a:p>
          <a:p>
            <a:r>
              <a:rPr lang="fr-FR" sz="1100" dirty="0">
                <a:latin typeface="Courier"/>
                <a:cs typeface="Courier"/>
              </a:rPr>
              <a:t># --       </a:t>
            </a:r>
            <a:r>
              <a:rPr lang="fr-FR" sz="1100" dirty="0" err="1">
                <a:latin typeface="Courier"/>
                <a:cs typeface="Courier"/>
              </a:rPr>
              <a:t>climaf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dataset</a:t>
            </a:r>
            <a:endParaRPr lang="fr-FR" sz="1100" dirty="0">
              <a:latin typeface="Courier"/>
              <a:cs typeface="Courier"/>
            </a:endParaRPr>
          </a:p>
          <a:p>
            <a:r>
              <a:rPr lang="fr-FR" sz="1100" dirty="0">
                <a:latin typeface="Courier"/>
                <a:cs typeface="Courier"/>
              </a:rPr>
              <a:t># --       For instance, </a:t>
            </a:r>
            <a:r>
              <a:rPr lang="fr-FR" sz="1100" dirty="0" err="1">
                <a:latin typeface="Courier"/>
                <a:cs typeface="Courier"/>
              </a:rPr>
              <a:t>you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can</a:t>
            </a:r>
            <a:r>
              <a:rPr lang="fr-FR" sz="1100" dirty="0">
                <a:latin typeface="Courier"/>
                <a:cs typeface="Courier"/>
              </a:rPr>
              <a:t> set </a:t>
            </a:r>
            <a:r>
              <a:rPr lang="fr-FR" sz="1100" dirty="0" err="1">
                <a:latin typeface="Courier"/>
                <a:cs typeface="Courier"/>
              </a:rPr>
              <a:t>it</a:t>
            </a:r>
            <a:r>
              <a:rPr lang="fr-FR" sz="1100" dirty="0">
                <a:latin typeface="Courier"/>
                <a:cs typeface="Courier"/>
              </a:rPr>
              <a:t> to </a:t>
            </a:r>
            <a:r>
              <a:rPr lang="fr-FR" sz="1100" dirty="0" err="1">
                <a:latin typeface="Courier"/>
                <a:cs typeface="Courier"/>
              </a:rPr>
              <a:t>models</a:t>
            </a:r>
            <a:r>
              <a:rPr lang="fr-FR" sz="1100" dirty="0">
                <a:latin typeface="Courier"/>
                <a:cs typeface="Courier"/>
              </a:rPr>
              <a:t>[0] if </a:t>
            </a:r>
            <a:r>
              <a:rPr lang="fr-FR" sz="1100" dirty="0" err="1">
                <a:latin typeface="Courier"/>
                <a:cs typeface="Courier"/>
              </a:rPr>
              <a:t>you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want</a:t>
            </a:r>
            <a:r>
              <a:rPr lang="fr-FR" sz="1100" dirty="0">
                <a:latin typeface="Courier"/>
                <a:cs typeface="Courier"/>
              </a:rPr>
              <a:t> to </a:t>
            </a:r>
            <a:r>
              <a:rPr lang="fr-FR" sz="1100" dirty="0" err="1">
                <a:latin typeface="Courier"/>
                <a:cs typeface="Courier"/>
              </a:rPr>
              <a:t>see</a:t>
            </a:r>
            <a:r>
              <a:rPr lang="fr-FR" sz="1100" dirty="0">
                <a:latin typeface="Courier"/>
                <a:cs typeface="Courier"/>
              </a:rPr>
              <a:t> the</a:t>
            </a:r>
          </a:p>
          <a:p>
            <a:r>
              <a:rPr lang="fr-FR" sz="1100" dirty="0">
                <a:latin typeface="Courier"/>
                <a:cs typeface="Courier"/>
              </a:rPr>
              <a:t># --       </a:t>
            </a:r>
            <a:r>
              <a:rPr lang="fr-FR" sz="1100" dirty="0" err="1">
                <a:latin typeface="Courier"/>
                <a:cs typeface="Courier"/>
              </a:rPr>
              <a:t>differences</a:t>
            </a:r>
            <a:r>
              <a:rPr lang="fr-FR" sz="1100" dirty="0">
                <a:latin typeface="Courier"/>
                <a:cs typeface="Courier"/>
              </a:rPr>
              <a:t> relative to the first simulation of the </a:t>
            </a:r>
            <a:r>
              <a:rPr lang="fr-FR" sz="1100" dirty="0" err="1">
                <a:latin typeface="Courier"/>
                <a:cs typeface="Courier"/>
              </a:rPr>
              <a:t>list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smtClean="0">
                <a:latin typeface="Courier"/>
                <a:cs typeface="Courier"/>
              </a:rPr>
              <a:t>'</a:t>
            </a:r>
            <a:r>
              <a:rPr lang="fr-FR" sz="1100" dirty="0" err="1" smtClean="0">
                <a:latin typeface="Courier"/>
                <a:cs typeface="Courier"/>
              </a:rPr>
              <a:t>models</a:t>
            </a:r>
            <a:r>
              <a:rPr lang="fr-FR" sz="1100" dirty="0" smtClean="0">
                <a:latin typeface="Courier"/>
                <a:cs typeface="Courier"/>
              </a:rPr>
              <a:t>'</a:t>
            </a:r>
            <a:endParaRPr lang="fr-FR" sz="1100" dirty="0">
              <a:latin typeface="Courier"/>
              <a:cs typeface="Courier"/>
            </a:endParaRPr>
          </a:p>
          <a:p>
            <a:r>
              <a:rPr lang="fr-FR" sz="1100" dirty="0" err="1">
                <a:latin typeface="Courier"/>
                <a:cs typeface="Courier"/>
              </a:rPr>
              <a:t>reference</a:t>
            </a:r>
            <a:r>
              <a:rPr lang="fr-FR" sz="1100" dirty="0">
                <a:latin typeface="Courier"/>
                <a:cs typeface="Courier"/>
              </a:rPr>
              <a:t> = </a:t>
            </a:r>
            <a:r>
              <a:rPr lang="fr-FR" sz="1100" dirty="0" smtClean="0">
                <a:latin typeface="Courier"/>
                <a:cs typeface="Courier"/>
              </a:rPr>
              <a:t>'default'</a:t>
            </a:r>
            <a:endParaRPr lang="fr-FR" sz="1100" dirty="0">
              <a:latin typeface="Courier"/>
              <a:cs typeface="Courier"/>
            </a:endParaRPr>
          </a:p>
          <a:p>
            <a:endParaRPr lang="fr-FR" sz="11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2.1.4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Choose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reference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eference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used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for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difference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maps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7125" y="4558149"/>
            <a:ext cx="7797730" cy="1768662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52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922932" y="1585838"/>
            <a:ext cx="7397619" cy="2539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It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possible to </a:t>
            </a:r>
            <a:r>
              <a:rPr lang="fr-FR" sz="1600" dirty="0" err="1" smtClean="0">
                <a:latin typeface="Avenir Book"/>
                <a:cs typeface="Avenir Book"/>
              </a:rPr>
              <a:t>add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own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references</a:t>
            </a:r>
            <a:r>
              <a:rPr lang="fr-FR" sz="1600" dirty="0" smtClean="0">
                <a:latin typeface="Avenir Book"/>
                <a:cs typeface="Avenir Book"/>
              </a:rPr>
              <a:t> (if </a:t>
            </a:r>
            <a:r>
              <a:rPr lang="fr-FR" sz="1600" dirty="0" err="1" smtClean="0">
                <a:latin typeface="Avenir Book"/>
                <a:cs typeface="Avenir Book"/>
              </a:rPr>
              <a:t>described</a:t>
            </a:r>
            <a:r>
              <a:rPr lang="fr-FR" sz="1600" dirty="0" smtClean="0">
                <a:latin typeface="Avenir Book"/>
                <a:cs typeface="Avenir Book"/>
              </a:rPr>
              <a:t> by a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)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custom_obs_dict</a:t>
            </a:r>
            <a:r>
              <a:rPr lang="fr-FR" sz="1600" dirty="0" smtClean="0">
                <a:latin typeface="Avenir Book"/>
                <a:cs typeface="Avenir Book"/>
              </a:rPr>
              <a:t> (</a:t>
            </a:r>
            <a:r>
              <a:rPr lang="fr-FR" sz="1600" dirty="0" err="1" smtClean="0">
                <a:latin typeface="Avenir Book"/>
                <a:cs typeface="Avenir Book"/>
              </a:rPr>
              <a:t>either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datasets_setup.py</a:t>
            </a:r>
            <a:r>
              <a:rPr lang="fr-FR" sz="1600" dirty="0" smtClean="0">
                <a:latin typeface="Avenir Book"/>
                <a:cs typeface="Avenir Book"/>
              </a:rPr>
              <a:t> or the </a:t>
            </a:r>
            <a:r>
              <a:rPr lang="fr-FR" sz="1600" dirty="0" err="1" smtClean="0">
                <a:latin typeface="Avenir Book"/>
                <a:cs typeface="Avenir Book"/>
              </a:rPr>
              <a:t>parameter</a:t>
            </a:r>
            <a:r>
              <a:rPr lang="fr-FR" sz="1600" dirty="0" smtClean="0">
                <a:latin typeface="Avenir Book"/>
                <a:cs typeface="Avenir Book"/>
              </a:rPr>
              <a:t> file).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It </a:t>
            </a:r>
            <a:r>
              <a:rPr lang="fr-FR" sz="1600" dirty="0" err="1">
                <a:latin typeface="Avenir Book"/>
                <a:cs typeface="Avenir Book"/>
              </a:rPr>
              <a:t>is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particularly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useful</a:t>
            </a:r>
            <a:r>
              <a:rPr lang="fr-FR" sz="1600" dirty="0">
                <a:latin typeface="Avenir Book"/>
                <a:cs typeface="Avenir Book"/>
              </a:rPr>
              <a:t> if </a:t>
            </a:r>
            <a:r>
              <a:rPr lang="fr-FR" sz="1600" dirty="0" err="1">
                <a:latin typeface="Avenir Book"/>
                <a:cs typeface="Avenir Book"/>
              </a:rPr>
              <a:t>you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defined</a:t>
            </a:r>
            <a:r>
              <a:rPr lang="fr-FR" sz="1600" dirty="0">
                <a:latin typeface="Avenir Book"/>
                <a:cs typeface="Avenir Book"/>
              </a:rPr>
              <a:t> new variables, or </a:t>
            </a:r>
            <a:r>
              <a:rPr lang="fr-FR" sz="1600" dirty="0" err="1">
                <a:latin typeface="Avenir Book"/>
                <a:cs typeface="Avenir Book"/>
              </a:rPr>
              <a:t>want</a:t>
            </a:r>
            <a:r>
              <a:rPr lang="fr-FR" sz="1600" dirty="0">
                <a:latin typeface="Avenir Book"/>
                <a:cs typeface="Avenir Book"/>
              </a:rPr>
              <a:t> to change the </a:t>
            </a:r>
            <a:r>
              <a:rPr lang="fr-FR" sz="1600" dirty="0" err="1">
                <a:latin typeface="Avenir Book"/>
                <a:cs typeface="Avenir Book"/>
              </a:rPr>
              <a:t>reference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that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is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provided</a:t>
            </a:r>
            <a:r>
              <a:rPr lang="fr-FR" sz="1600" dirty="0">
                <a:latin typeface="Avenir Book"/>
                <a:cs typeface="Avenir Book"/>
              </a:rPr>
              <a:t> by default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Example</a:t>
            </a:r>
            <a:r>
              <a:rPr lang="fr-FR" sz="1600" dirty="0" smtClean="0">
                <a:latin typeface="Avenir Book"/>
                <a:cs typeface="Avenir Book"/>
              </a:rPr>
              <a:t>: </a:t>
            </a:r>
            <a:r>
              <a:rPr lang="fr-FR" sz="1600" dirty="0" err="1">
                <a:latin typeface="Avenir Book"/>
                <a:cs typeface="Avenir Book"/>
              </a:rPr>
              <a:t>specifying</a:t>
            </a:r>
            <a:r>
              <a:rPr lang="fr-FR" sz="1600" dirty="0">
                <a:latin typeface="Avenir Book"/>
                <a:cs typeface="Avenir Book"/>
              </a:rPr>
              <a:t> the </a:t>
            </a:r>
            <a:r>
              <a:rPr lang="fr-FR" sz="1600" dirty="0" smtClean="0">
                <a:latin typeface="Avenir Book"/>
                <a:cs typeface="Avenir Book"/>
              </a:rPr>
              <a:t>ERAINT </a:t>
            </a:r>
            <a:r>
              <a:rPr lang="fr-FR" sz="1600" dirty="0" err="1" smtClean="0">
                <a:latin typeface="Avenir Book"/>
                <a:cs typeface="Avenir Book"/>
              </a:rPr>
              <a:t>reference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>
                <a:latin typeface="Avenir Book"/>
                <a:cs typeface="Avenir Book"/>
              </a:rPr>
              <a:t>the </a:t>
            </a:r>
            <a:r>
              <a:rPr lang="fr-FR" sz="1600" dirty="0" err="1">
                <a:latin typeface="Avenir Book"/>
                <a:cs typeface="Avenir Book"/>
              </a:rPr>
              <a:t>project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ref_climatos</a:t>
            </a:r>
            <a:r>
              <a:rPr lang="fr-FR" sz="1600" dirty="0">
                <a:latin typeface="Avenir Book"/>
                <a:cs typeface="Avenir Book"/>
              </a:rPr>
              <a:t> for a </a:t>
            </a:r>
            <a:r>
              <a:rPr lang="fr-FR" sz="1600" dirty="0" err="1">
                <a:latin typeface="Avenir Book"/>
                <a:cs typeface="Avenir Book"/>
              </a:rPr>
              <a:t>list</a:t>
            </a:r>
            <a:r>
              <a:rPr lang="fr-FR" sz="1600" dirty="0">
                <a:latin typeface="Avenir Book"/>
                <a:cs typeface="Avenir Book"/>
              </a:rPr>
              <a:t> of variables: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1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2.1.4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reference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Adding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user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reference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the default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references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9" name="Image 8" descr="Capture d’écran 2017-01-24 à 00.24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81" y="3477964"/>
            <a:ext cx="6350275" cy="3183742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927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7-01-24 à 19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6" y="523077"/>
            <a:ext cx="7510722" cy="534454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8" name="Image 17" descr="Capture d’écran 2017-01-24 à 19.30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50" y="4698961"/>
            <a:ext cx="3701928" cy="1648544"/>
          </a:xfrm>
          <a:prstGeom prst="rect">
            <a:avLst/>
          </a:prstGeom>
        </p:spPr>
      </p:pic>
      <p:pic>
        <p:nvPicPr>
          <p:cNvPr id="3" name="Image 2" descr="Capture d’écran 2017-01-24 à 19.32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43" y="4409626"/>
            <a:ext cx="3249669" cy="1830676"/>
          </a:xfrm>
          <a:prstGeom prst="rect">
            <a:avLst/>
          </a:prstGeom>
        </p:spPr>
      </p:pic>
      <p:pic>
        <p:nvPicPr>
          <p:cNvPr id="10" name="Image 9" descr="Capture d’écran 2017-01-24 à 19.32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201" y="4119188"/>
            <a:ext cx="3348086" cy="1905451"/>
          </a:xfrm>
          <a:prstGeom prst="rect">
            <a:avLst/>
          </a:prstGeom>
        </p:spPr>
      </p:pic>
      <p:pic>
        <p:nvPicPr>
          <p:cNvPr id="11" name="Image 10" descr="Capture d’écran 2017-01-24 à 19.32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92" y="3893512"/>
            <a:ext cx="2746495" cy="1953741"/>
          </a:xfrm>
          <a:prstGeom prst="rect">
            <a:avLst/>
          </a:prstGeom>
        </p:spPr>
      </p:pic>
      <p:pic>
        <p:nvPicPr>
          <p:cNvPr id="13" name="Image 12" descr="Capture d’écran 2017-01-24 à 19.32.1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03" y="3624748"/>
            <a:ext cx="2840497" cy="2001095"/>
          </a:xfrm>
          <a:prstGeom prst="rect">
            <a:avLst/>
          </a:prstGeom>
        </p:spPr>
      </p:pic>
      <p:pic>
        <p:nvPicPr>
          <p:cNvPr id="14" name="Image 13" descr="Capture d’écran 2017-01-24 à 19.32.0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057" y="3320891"/>
            <a:ext cx="3046891" cy="2177470"/>
          </a:xfrm>
          <a:prstGeom prst="rect">
            <a:avLst/>
          </a:prstGeom>
        </p:spPr>
      </p:pic>
      <p:pic>
        <p:nvPicPr>
          <p:cNvPr id="15" name="Image 14" descr="Capture d’écran 2017-01-24 à 19.31.4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72" y="2960893"/>
            <a:ext cx="3165807" cy="2244698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 flipH="1" flipV="1">
            <a:off x="2644660" y="2989683"/>
            <a:ext cx="2798912" cy="145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2383336" y="3175497"/>
            <a:ext cx="2524721" cy="286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2383337" y="3318590"/>
            <a:ext cx="2015866" cy="306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2383337" y="3461683"/>
            <a:ext cx="1619676" cy="431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 flipV="1">
            <a:off x="2349643" y="3632827"/>
            <a:ext cx="1056648" cy="4863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 flipV="1">
            <a:off x="2124553" y="3696874"/>
            <a:ext cx="715617" cy="712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 flipV="1">
            <a:off x="2025529" y="3893512"/>
            <a:ext cx="99024" cy="8054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25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6" y="2084383"/>
            <a:ext cx="73976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Atlas Explorer </a:t>
            </a:r>
            <a:r>
              <a:rPr lang="fr-FR" sz="1600" dirty="0" err="1" smtClean="0">
                <a:latin typeface="Avenir Book"/>
                <a:cs typeface="Avenir Book"/>
              </a:rPr>
              <a:t>also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allows</a:t>
            </a:r>
            <a:r>
              <a:rPr lang="fr-FR" sz="1600" dirty="0" smtClean="0">
                <a:latin typeface="Avenir Book"/>
                <a:cs typeface="Avenir Book"/>
              </a:rPr>
              <a:t> to do </a:t>
            </a:r>
            <a:r>
              <a:rPr lang="fr-FR" sz="1600" dirty="0" err="1" smtClean="0">
                <a:latin typeface="Avenir Book"/>
                <a:cs typeface="Avenir Book"/>
              </a:rPr>
              <a:t>differences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between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reference</a:t>
            </a:r>
            <a:r>
              <a:rPr lang="fr-FR" sz="1600" dirty="0" smtClean="0">
                <a:latin typeface="Avenir Book"/>
                <a:cs typeface="Avenir Book"/>
              </a:rPr>
              <a:t> simulation and the '</a:t>
            </a:r>
            <a:r>
              <a:rPr lang="fr-FR" sz="1600" dirty="0" err="1" smtClean="0">
                <a:latin typeface="Avenir Book"/>
                <a:cs typeface="Avenir Book"/>
              </a:rPr>
              <a:t>models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For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simply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provide</a:t>
            </a:r>
            <a:r>
              <a:rPr lang="fr-FR" sz="1600" dirty="0" smtClean="0">
                <a:latin typeface="Avenir Book"/>
                <a:cs typeface="Avenir Book"/>
              </a:rPr>
              <a:t> a simulation </a:t>
            </a:r>
            <a:r>
              <a:rPr lang="fr-FR" sz="1600" dirty="0" err="1" smtClean="0">
                <a:latin typeface="Avenir Book"/>
                <a:cs typeface="Avenir Book"/>
              </a:rPr>
              <a:t>dataset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dictionary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reference</a:t>
            </a:r>
            <a:r>
              <a:rPr lang="fr-FR" sz="1600" dirty="0">
                <a:latin typeface="Avenir Book"/>
                <a:cs typeface="Avenir Book"/>
              </a:rPr>
              <a:t>: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2.1.4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Difference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 simulation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Use a simulation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as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reference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2" name="Image 1" descr="Capture d’écran 2017-05-17 à 11.0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50" y="3283355"/>
            <a:ext cx="6533687" cy="266447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10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958541" y="1854080"/>
            <a:ext cx="7397619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Avenir Medium"/>
                <a:cs typeface="Avenir Medium"/>
              </a:rPr>
              <a:t>Note 1</a:t>
            </a:r>
          </a:p>
          <a:p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offers</a:t>
            </a:r>
            <a:r>
              <a:rPr lang="fr-FR" sz="1600" dirty="0" smtClean="0">
                <a:latin typeface="Avenir Book"/>
                <a:cs typeface="Avenir Book"/>
              </a:rPr>
              <a:t> a set of </a:t>
            </a:r>
            <a:r>
              <a:rPr lang="fr-FR" sz="1600" dirty="0" err="1" smtClean="0">
                <a:latin typeface="Avenir Book"/>
                <a:cs typeface="Avenir Book"/>
              </a:rPr>
              <a:t>pre-defined</a:t>
            </a:r>
            <a:r>
              <a:rPr lang="fr-FR" sz="1600" dirty="0" smtClean="0">
                <a:latin typeface="Avenir Book"/>
                <a:cs typeface="Avenir Book"/>
              </a:rPr>
              <a:t> plot </a:t>
            </a:r>
            <a:r>
              <a:rPr lang="fr-FR" sz="1600" dirty="0" err="1" smtClean="0">
                <a:latin typeface="Avenir Book"/>
                <a:cs typeface="Avenir Book"/>
              </a:rPr>
              <a:t>parameters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depending</a:t>
            </a:r>
            <a:r>
              <a:rPr lang="fr-FR" sz="1600" dirty="0" smtClean="0">
                <a:latin typeface="Avenir Book"/>
                <a:cs typeface="Avenir Book"/>
              </a:rPr>
              <a:t> on the '</a:t>
            </a:r>
            <a:r>
              <a:rPr lang="fr-FR" sz="1600" dirty="0" err="1" smtClean="0">
                <a:latin typeface="Avenir Book"/>
                <a:cs typeface="Avenir Book"/>
              </a:rPr>
              <a:t>context</a:t>
            </a:r>
            <a:r>
              <a:rPr lang="fr-FR" sz="1600" dirty="0" smtClean="0">
                <a:latin typeface="Avenir Book"/>
                <a:cs typeface="Avenir Book"/>
              </a:rPr>
              <a:t>': </a:t>
            </a:r>
            <a:r>
              <a:rPr lang="fr-FR" sz="1600" dirty="0" err="1" smtClean="0">
                <a:latin typeface="Avenir Book"/>
                <a:cs typeface="Avenir Book"/>
              </a:rPr>
              <a:t>full_field</a:t>
            </a:r>
            <a:r>
              <a:rPr lang="fr-FR" sz="1600" dirty="0" smtClean="0">
                <a:latin typeface="Avenir Book"/>
                <a:cs typeface="Avenir Book"/>
              </a:rPr>
              <a:t> (for a </a:t>
            </a:r>
            <a:r>
              <a:rPr lang="fr-FR" sz="1600" dirty="0" err="1" smtClean="0">
                <a:latin typeface="Avenir Book"/>
                <a:cs typeface="Avenir Book"/>
              </a:rPr>
              <a:t>climatology</a:t>
            </a:r>
            <a:r>
              <a:rPr lang="fr-FR" sz="1600" dirty="0" smtClean="0">
                <a:latin typeface="Avenir Book"/>
                <a:cs typeface="Avenir Book"/>
              </a:rPr>
              <a:t>), '</a:t>
            </a:r>
            <a:r>
              <a:rPr lang="fr-FR" sz="1600" dirty="0" err="1" smtClean="0">
                <a:latin typeface="Avenir Book"/>
                <a:cs typeface="Avenir Book"/>
              </a:rPr>
              <a:t>bias</a:t>
            </a:r>
            <a:r>
              <a:rPr lang="fr-FR" sz="1600" dirty="0" smtClean="0">
                <a:latin typeface="Avenir Book"/>
                <a:cs typeface="Avenir Book"/>
              </a:rPr>
              <a:t>', and '</a:t>
            </a:r>
            <a:r>
              <a:rPr lang="fr-FR" sz="1600" dirty="0" err="1" smtClean="0">
                <a:latin typeface="Avenir Book"/>
                <a:cs typeface="Avenir Book"/>
              </a:rPr>
              <a:t>model_model</a:t>
            </a:r>
            <a:r>
              <a:rPr lang="fr-FR" sz="1600" dirty="0" smtClean="0">
                <a:latin typeface="Avenir Book"/>
                <a:cs typeface="Avenir Book"/>
              </a:rPr>
              <a:t>' for model-model </a:t>
            </a:r>
            <a:r>
              <a:rPr lang="fr-FR" sz="1600" dirty="0" err="1" smtClean="0">
                <a:latin typeface="Avenir Book"/>
                <a:cs typeface="Avenir Book"/>
              </a:rPr>
              <a:t>differences</a:t>
            </a:r>
            <a:r>
              <a:rPr lang="fr-FR" sz="1600" dirty="0" smtClean="0">
                <a:latin typeface="Avenir Book"/>
                <a:cs typeface="Avenir Book"/>
              </a:rPr>
              <a:t>. The C-ESM-EP </a:t>
            </a:r>
            <a:r>
              <a:rPr lang="fr-FR" sz="1600" dirty="0" err="1" smtClean="0">
                <a:latin typeface="Avenir Book"/>
                <a:cs typeface="Avenir Book"/>
              </a:rPr>
              <a:t>automatically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defines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context</a:t>
            </a:r>
            <a:r>
              <a:rPr lang="fr-FR" sz="1600" dirty="0" smtClean="0">
                <a:latin typeface="Avenir Book"/>
                <a:cs typeface="Avenir Book"/>
              </a:rPr>
              <a:t> by </a:t>
            </a:r>
            <a:r>
              <a:rPr lang="fr-FR" sz="1600" dirty="0" err="1" smtClean="0">
                <a:latin typeface="Avenir Book"/>
                <a:cs typeface="Avenir Book"/>
              </a:rPr>
              <a:t>analysing</a:t>
            </a:r>
            <a:r>
              <a:rPr lang="fr-FR" sz="1600" dirty="0" smtClean="0">
                <a:latin typeface="Avenir Book"/>
                <a:cs typeface="Avenir Book"/>
              </a:rPr>
              <a:t> the input </a:t>
            </a:r>
            <a:r>
              <a:rPr lang="fr-FR" sz="1600" dirty="0" err="1" smtClean="0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In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case,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use the </a:t>
            </a:r>
            <a:r>
              <a:rPr lang="fr-FR" sz="1600" dirty="0" err="1" smtClean="0">
                <a:latin typeface="Avenir Book"/>
                <a:cs typeface="Avenir Book"/>
              </a:rPr>
              <a:t>pre-defined</a:t>
            </a:r>
            <a:r>
              <a:rPr lang="fr-FR" sz="1600" dirty="0" smtClean="0">
                <a:latin typeface="Avenir Book"/>
                <a:cs typeface="Avenir Book"/>
              </a:rPr>
              <a:t> plot </a:t>
            </a:r>
            <a:r>
              <a:rPr lang="fr-FR" sz="1600" dirty="0" err="1" smtClean="0">
                <a:latin typeface="Avenir Book"/>
                <a:cs typeface="Avenir Book"/>
              </a:rPr>
              <a:t>parameters</a:t>
            </a:r>
            <a:r>
              <a:rPr lang="fr-FR" sz="1600" dirty="0" smtClean="0">
                <a:latin typeface="Avenir Book"/>
                <a:cs typeface="Avenir Book"/>
              </a:rPr>
              <a:t> for the '</a:t>
            </a:r>
            <a:r>
              <a:rPr lang="fr-FR" sz="1600" dirty="0" err="1" smtClean="0">
                <a:latin typeface="Avenir Book"/>
                <a:cs typeface="Avenir Book"/>
              </a:rPr>
              <a:t>model_model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 err="1" smtClean="0">
                <a:latin typeface="Avenir Book"/>
                <a:cs typeface="Avenir Book"/>
              </a:rPr>
              <a:t>differences</a:t>
            </a:r>
            <a:r>
              <a:rPr lang="fr-FR" sz="1600" dirty="0" smtClean="0">
                <a:latin typeface="Avenir Book"/>
                <a:cs typeface="Avenir Book"/>
              </a:rPr>
              <a:t> (and not the '</a:t>
            </a:r>
            <a:r>
              <a:rPr lang="fr-FR" sz="1600" dirty="0" err="1" smtClean="0">
                <a:latin typeface="Avenir Book"/>
                <a:cs typeface="Avenir Book"/>
              </a:rPr>
              <a:t>bias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 err="1" smtClean="0">
                <a:latin typeface="Avenir Book"/>
                <a:cs typeface="Avenir Book"/>
              </a:rPr>
              <a:t>differences</a:t>
            </a:r>
            <a:r>
              <a:rPr lang="fr-FR" sz="1600" dirty="0" smtClean="0">
                <a:latin typeface="Avenir Book"/>
                <a:cs typeface="Avenir Book"/>
              </a:rPr>
              <a:t>).</a:t>
            </a:r>
          </a:p>
          <a:p>
            <a:pPr algn="r"/>
            <a:r>
              <a:rPr lang="fr-FR" sz="1600" dirty="0" smtClean="0">
                <a:latin typeface="Avenir Book"/>
                <a:cs typeface="Avenir Book"/>
              </a:rPr>
              <a:t>(more </a:t>
            </a:r>
            <a:r>
              <a:rPr lang="fr-FR" sz="1600" dirty="0" err="1" smtClean="0">
                <a:latin typeface="Avenir Book"/>
                <a:cs typeface="Avenir Book"/>
              </a:rPr>
              <a:t>details</a:t>
            </a:r>
            <a:r>
              <a:rPr lang="fr-FR" sz="1600" dirty="0" smtClean="0">
                <a:latin typeface="Avenir Book"/>
                <a:cs typeface="Avenir Book"/>
              </a:rPr>
              <a:t> in section 2.2.4)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b="1" dirty="0" smtClean="0">
                <a:latin typeface="Avenir Medium"/>
                <a:cs typeface="Avenir Medium"/>
              </a:rPr>
              <a:t>Note 2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Much of </a:t>
            </a:r>
            <a:r>
              <a:rPr lang="fr-FR" sz="1600" dirty="0" err="1" smtClean="0">
                <a:latin typeface="Avenir Book"/>
                <a:cs typeface="Avenir Book"/>
              </a:rPr>
              <a:t>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climate</a:t>
            </a:r>
            <a:r>
              <a:rPr lang="fr-FR" sz="1600" dirty="0" smtClean="0">
                <a:latin typeface="Avenir Book"/>
                <a:cs typeface="Avenir Book"/>
              </a:rPr>
              <a:t> science </a:t>
            </a:r>
            <a:r>
              <a:rPr lang="fr-FR" sz="1600" dirty="0" err="1" smtClean="0">
                <a:latin typeface="Avenir Book"/>
                <a:cs typeface="Avenir Book"/>
              </a:rPr>
              <a:t>consists</a:t>
            </a:r>
            <a:r>
              <a:rPr lang="fr-FR" sz="1600" dirty="0" smtClean="0">
                <a:latin typeface="Avenir Book"/>
                <a:cs typeface="Avenir Book"/>
              </a:rPr>
              <a:t> in </a:t>
            </a:r>
            <a:r>
              <a:rPr lang="fr-FR" sz="1600" dirty="0" err="1" smtClean="0">
                <a:latin typeface="Avenir Book"/>
                <a:cs typeface="Avenir Book"/>
              </a:rPr>
              <a:t>doing</a:t>
            </a:r>
            <a:r>
              <a:rPr lang="fr-FR" sz="1600" dirty="0" smtClean="0">
                <a:latin typeface="Avenir Book"/>
                <a:cs typeface="Avenir Book"/>
              </a:rPr>
              <a:t> climatologies and </a:t>
            </a:r>
            <a:r>
              <a:rPr lang="fr-FR" sz="1600" dirty="0" err="1" smtClean="0">
                <a:latin typeface="Avenir Book"/>
                <a:cs typeface="Avenir Book"/>
              </a:rPr>
              <a:t>differences</a:t>
            </a:r>
            <a:r>
              <a:rPr lang="fr-FR" sz="1600" dirty="0" smtClean="0">
                <a:latin typeface="Avenir Book"/>
                <a:cs typeface="Avenir Book"/>
              </a:rPr>
              <a:t>…</a:t>
            </a:r>
            <a:r>
              <a:rPr lang="fr-FR" sz="1600" dirty="0" smtClean="0">
                <a:latin typeface="Avenir Book"/>
                <a:cs typeface="Avenir Book"/>
              </a:rPr>
              <a:t>This </a:t>
            </a:r>
            <a:r>
              <a:rPr lang="fr-FR" sz="1600" dirty="0" err="1" smtClean="0">
                <a:latin typeface="Avenir Book"/>
                <a:cs typeface="Avenir Book"/>
              </a:rPr>
              <a:t>functionality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provides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huge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amount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possibilities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r-FR" sz="1600" dirty="0" err="1" smtClean="0">
                <a:latin typeface="Avenir Book"/>
                <a:cs typeface="Avenir Book"/>
              </a:rPr>
              <a:t>Differences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target</a:t>
            </a:r>
            <a:r>
              <a:rPr lang="fr-FR" sz="1600" dirty="0" err="1" smtClean="0">
                <a:latin typeface="Avenir Book"/>
                <a:cs typeface="Avenir Book"/>
              </a:rPr>
              <a:t>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periods</a:t>
            </a:r>
            <a:r>
              <a:rPr lang="fr-FR" sz="1600" dirty="0" smtClean="0">
                <a:latin typeface="Avenir Book"/>
                <a:cs typeface="Avenir Book"/>
              </a:rPr>
              <a:t> of a simulation relative to the </a:t>
            </a:r>
            <a:r>
              <a:rPr lang="fr-FR" sz="1600" dirty="0" err="1" smtClean="0">
                <a:latin typeface="Avenir Book"/>
                <a:cs typeface="Avenir Book"/>
              </a:rPr>
              <a:t>climatology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simulation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Evolution of a simulation relative to the first </a:t>
            </a:r>
            <a:r>
              <a:rPr lang="fr-FR" sz="1600" dirty="0" err="1" smtClean="0">
                <a:latin typeface="Avenir Book"/>
                <a:cs typeface="Avenir Book"/>
              </a:rPr>
              <a:t>month</a:t>
            </a:r>
            <a:r>
              <a:rPr lang="fr-FR" sz="1600" dirty="0" smtClean="0">
                <a:latin typeface="Avenir Book"/>
                <a:cs typeface="Avenir Book"/>
              </a:rPr>
              <a:t>/</a:t>
            </a:r>
            <a:r>
              <a:rPr lang="fr-FR" sz="1600" dirty="0" err="1" smtClean="0">
                <a:latin typeface="Avenir Book"/>
                <a:cs typeface="Avenir Book"/>
              </a:rPr>
              <a:t>year</a:t>
            </a:r>
            <a:endParaRPr lang="fr-FR" sz="1600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dirty="0" err="1" smtClean="0">
                <a:latin typeface="Avenir Book"/>
                <a:cs typeface="Avenir Book"/>
              </a:rPr>
              <a:t>Differences</a:t>
            </a:r>
            <a:r>
              <a:rPr lang="fr-FR" sz="1600" dirty="0" smtClean="0">
                <a:latin typeface="Avenir Book"/>
                <a:cs typeface="Avenir Book"/>
              </a:rPr>
              <a:t> of a set of simulations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reference</a:t>
            </a:r>
            <a:r>
              <a:rPr lang="fr-FR" sz="1600" dirty="0" smtClean="0">
                <a:latin typeface="Avenir Book"/>
                <a:cs typeface="Avenir Book"/>
              </a:rPr>
              <a:t> model version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2.1.4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Difference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 simulation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Use a simulation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dataset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as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reference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0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029025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27863" y="4235390"/>
            <a:ext cx="79607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AtlasExplorer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parameter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file</a:t>
            </a:r>
          </a:p>
        </p:txBody>
      </p:sp>
      <p:pic>
        <p:nvPicPr>
          <p:cNvPr id="14" name="Image 1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4313158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01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7" y="3000668"/>
            <a:ext cx="68634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content of the Atlas Explorer (and the C-ESM-EP components)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widely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controlled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parameter</a:t>
            </a:r>
            <a:r>
              <a:rPr lang="fr-FR" sz="1600" dirty="0" smtClean="0">
                <a:latin typeface="Avenir Book"/>
                <a:cs typeface="Avenir Book"/>
              </a:rPr>
              <a:t> file: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400" dirty="0" err="1" smtClean="0">
                <a:latin typeface="Courier"/>
                <a:cs typeface="Courier"/>
              </a:rPr>
              <a:t>AtlasExplorer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  <a:r>
              <a:rPr lang="fr-FR" sz="1400" dirty="0" err="1" smtClean="0">
                <a:latin typeface="Courier"/>
                <a:cs typeface="Courier"/>
              </a:rPr>
              <a:t>params_AtlasExplorer.py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In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section </a:t>
            </a:r>
            <a:r>
              <a:rPr lang="fr-FR" sz="1600" dirty="0" err="1" smtClean="0">
                <a:latin typeface="Avenir Book"/>
                <a:cs typeface="Avenir Book"/>
              </a:rPr>
              <a:t>we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learn</a:t>
            </a:r>
            <a:r>
              <a:rPr lang="fr-FR" sz="1600" dirty="0" smtClean="0">
                <a:latin typeface="Avenir Book"/>
                <a:cs typeface="Avenir Book"/>
              </a:rPr>
              <a:t> how to use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 Atlas Explorer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parameter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file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Using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parameter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file to control the diagnostics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7126" y="3691641"/>
            <a:ext cx="7797730" cy="486676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83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7" y="2001289"/>
            <a:ext cx="68634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following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parameters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control the </a:t>
            </a:r>
            <a:r>
              <a:rPr lang="fr-FR" sz="1600" dirty="0" err="1" smtClean="0">
                <a:latin typeface="Avenir Book"/>
                <a:cs typeface="Avenir Book"/>
              </a:rPr>
              <a:t>execution</a:t>
            </a:r>
            <a:r>
              <a:rPr lang="fr-FR" sz="1600" dirty="0">
                <a:latin typeface="Avenir Book"/>
                <a:cs typeface="Avenir Book"/>
              </a:rPr>
              <a:t>: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400" dirty="0">
                <a:latin typeface="Courier"/>
                <a:cs typeface="Courier"/>
              </a:rPr>
              <a:t># -- Set the </a:t>
            </a:r>
            <a:r>
              <a:rPr lang="fr-FR" sz="1400" dirty="0" err="1">
                <a:latin typeface="Courier"/>
                <a:cs typeface="Courier"/>
              </a:rPr>
              <a:t>verbosity</a:t>
            </a:r>
            <a:r>
              <a:rPr lang="fr-FR" sz="1400" dirty="0">
                <a:latin typeface="Courier"/>
                <a:cs typeface="Courier"/>
              </a:rPr>
              <a:t> of </a:t>
            </a:r>
            <a:r>
              <a:rPr lang="fr-FR" sz="1400" dirty="0" err="1">
                <a:latin typeface="Courier"/>
                <a:cs typeface="Courier"/>
              </a:rPr>
              <a:t>CliMAF</a:t>
            </a:r>
            <a:r>
              <a:rPr lang="fr-FR" sz="1400" dirty="0">
                <a:latin typeface="Courier"/>
                <a:cs typeface="Courier"/>
              </a:rPr>
              <a:t> (minimum </a:t>
            </a:r>
            <a:r>
              <a:rPr lang="fr-FR" sz="1400" dirty="0" err="1">
                <a:latin typeface="Courier"/>
                <a:cs typeface="Courier"/>
              </a:rPr>
              <a:t>is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fr-FR" sz="1400" dirty="0" err="1" smtClean="0">
                <a:latin typeface="Courier"/>
                <a:cs typeface="Courier"/>
              </a:rPr>
              <a:t>critical</a:t>
            </a:r>
            <a:r>
              <a:rPr lang="fr-FR" sz="1400" dirty="0" smtClean="0">
                <a:latin typeface="Courier"/>
                <a:cs typeface="Courier"/>
              </a:rPr>
              <a:t>', </a:t>
            </a:r>
            <a:r>
              <a:rPr lang="fr-FR" sz="1400" dirty="0">
                <a:latin typeface="Courier"/>
                <a:cs typeface="Courier"/>
              </a:rPr>
              <a:t>maximum </a:t>
            </a:r>
            <a:r>
              <a:rPr lang="fr-FR" sz="1400" dirty="0" err="1">
                <a:latin typeface="Courier"/>
                <a:cs typeface="Courier"/>
              </a:rPr>
              <a:t>is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fr-FR" sz="1400" dirty="0" err="1" smtClean="0">
                <a:latin typeface="Courier"/>
                <a:cs typeface="Courier"/>
              </a:rPr>
              <a:t>debug</a:t>
            </a:r>
            <a:r>
              <a:rPr lang="fr-FR" sz="1400" dirty="0" smtClean="0">
                <a:latin typeface="Courier"/>
                <a:cs typeface="Courier"/>
              </a:rPr>
              <a:t>', </a:t>
            </a:r>
            <a:r>
              <a:rPr lang="fr-FR" sz="1400" dirty="0" err="1">
                <a:latin typeface="Courier"/>
                <a:cs typeface="Courier"/>
              </a:rPr>
              <a:t>intermediate</a:t>
            </a:r>
            <a:r>
              <a:rPr lang="fr-FR" sz="1400" dirty="0">
                <a:latin typeface="Courier"/>
                <a:cs typeface="Courier"/>
              </a:rPr>
              <a:t> -&gt; </a:t>
            </a:r>
            <a:r>
              <a:rPr lang="fr-FR" sz="1400" dirty="0" smtClean="0">
                <a:latin typeface="Courier"/>
                <a:cs typeface="Courier"/>
              </a:rPr>
              <a:t>'warning')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 err="1">
                <a:latin typeface="Courier"/>
                <a:cs typeface="Courier"/>
              </a:rPr>
              <a:t>verbose</a:t>
            </a:r>
            <a:r>
              <a:rPr lang="fr-FR" sz="1400" dirty="0" smtClean="0">
                <a:latin typeface="Courier"/>
                <a:cs typeface="Courier"/>
              </a:rPr>
              <a:t>='</a:t>
            </a:r>
            <a:r>
              <a:rPr lang="fr-FR" sz="1400" dirty="0" err="1" smtClean="0">
                <a:latin typeface="Courier"/>
                <a:cs typeface="Courier"/>
              </a:rPr>
              <a:t>debug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# -- </a:t>
            </a:r>
            <a:r>
              <a:rPr lang="fr-FR" sz="1400" dirty="0" err="1">
                <a:latin typeface="Courier"/>
                <a:cs typeface="Courier"/>
              </a:rPr>
              <a:t>Safe</a:t>
            </a:r>
            <a:r>
              <a:rPr lang="fr-FR" sz="1400" dirty="0">
                <a:latin typeface="Courier"/>
                <a:cs typeface="Courier"/>
              </a:rPr>
              <a:t> Mode (set to False and </a:t>
            </a:r>
            <a:r>
              <a:rPr lang="fr-FR" sz="1400" dirty="0" err="1">
                <a:latin typeface="Courier"/>
                <a:cs typeface="Courier"/>
              </a:rPr>
              <a:t>verbose</a:t>
            </a:r>
            <a:r>
              <a:rPr lang="fr-FR" sz="1400" dirty="0" smtClean="0">
                <a:latin typeface="Courier"/>
                <a:cs typeface="Courier"/>
              </a:rPr>
              <a:t>='</a:t>
            </a:r>
            <a:r>
              <a:rPr lang="fr-FR" sz="1400" dirty="0" err="1" smtClean="0">
                <a:latin typeface="Courier"/>
                <a:cs typeface="Courier"/>
              </a:rPr>
              <a:t>debug</a:t>
            </a:r>
            <a:r>
              <a:rPr lang="fr-FR" sz="1400" dirty="0" smtClean="0">
                <a:latin typeface="Courier"/>
                <a:cs typeface="Courier"/>
              </a:rPr>
              <a:t>' </a:t>
            </a:r>
            <a:r>
              <a:rPr lang="fr-FR" sz="1400" dirty="0">
                <a:latin typeface="Courier"/>
                <a:cs typeface="Courier"/>
              </a:rPr>
              <a:t>if </a:t>
            </a:r>
            <a:r>
              <a:rPr lang="fr-FR" sz="1400" dirty="0" err="1">
                <a:latin typeface="Courier"/>
                <a:cs typeface="Courier"/>
              </a:rPr>
              <a:t>you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>
                <a:latin typeface="Courier"/>
                <a:cs typeface="Courier"/>
              </a:rPr>
              <a:t>want</a:t>
            </a:r>
            <a:r>
              <a:rPr lang="fr-FR" sz="1400" dirty="0">
                <a:latin typeface="Courier"/>
                <a:cs typeface="Courier"/>
              </a:rPr>
              <a:t> to </a:t>
            </a:r>
            <a:r>
              <a:rPr lang="fr-FR" sz="1400" dirty="0" err="1">
                <a:latin typeface="Courier"/>
                <a:cs typeface="Courier"/>
              </a:rPr>
              <a:t>debug</a:t>
            </a:r>
            <a:r>
              <a:rPr lang="fr-FR" sz="1400" dirty="0">
                <a:latin typeface="Courier"/>
                <a:cs typeface="Courier"/>
              </a:rPr>
              <a:t>)</a:t>
            </a:r>
          </a:p>
          <a:p>
            <a:r>
              <a:rPr lang="fr-FR" sz="1400" dirty="0" err="1">
                <a:latin typeface="Courier"/>
                <a:cs typeface="Courier"/>
              </a:rPr>
              <a:t>safe_mode</a:t>
            </a:r>
            <a:r>
              <a:rPr lang="fr-FR" sz="1400" dirty="0">
                <a:latin typeface="Courier"/>
                <a:cs typeface="Courier"/>
              </a:rPr>
              <a:t> = </a:t>
            </a:r>
            <a:r>
              <a:rPr lang="fr-FR" sz="1400" dirty="0" smtClean="0">
                <a:latin typeface="Courier"/>
                <a:cs typeface="Courier"/>
              </a:rPr>
              <a:t>False</a:t>
            </a:r>
          </a:p>
          <a:p>
            <a:endParaRPr lang="fr-FR" sz="1400" dirty="0">
              <a:latin typeface="Courier"/>
              <a:cs typeface="Courier"/>
            </a:endParaRPr>
          </a:p>
          <a:p>
            <a:r>
              <a:rPr lang="fr-FR" sz="1400" dirty="0">
                <a:latin typeface="Courier"/>
                <a:cs typeface="Courier"/>
              </a:rPr>
              <a:t># -- Set to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fr-FR" sz="1400" dirty="0" err="1" smtClean="0">
                <a:latin typeface="Courier"/>
                <a:cs typeface="Courier"/>
              </a:rPr>
              <a:t>True</a:t>
            </a:r>
            <a:r>
              <a:rPr lang="fr-FR" sz="1400" dirty="0" smtClean="0">
                <a:latin typeface="Courier"/>
                <a:cs typeface="Courier"/>
              </a:rPr>
              <a:t>' </a:t>
            </a:r>
            <a:r>
              <a:rPr lang="fr-FR" sz="1400" dirty="0">
                <a:latin typeface="Courier"/>
                <a:cs typeface="Courier"/>
              </a:rPr>
              <a:t>(string) to clean the </a:t>
            </a:r>
            <a:r>
              <a:rPr lang="fr-FR" sz="1400" dirty="0" err="1">
                <a:latin typeface="Courier"/>
                <a:cs typeface="Courier"/>
              </a:rPr>
              <a:t>CliMAF</a:t>
            </a:r>
            <a:r>
              <a:rPr lang="fr-FR" sz="1400" dirty="0">
                <a:latin typeface="Courier"/>
                <a:cs typeface="Courier"/>
              </a:rPr>
              <a:t> cache</a:t>
            </a:r>
          </a:p>
          <a:p>
            <a:r>
              <a:rPr lang="fr-FR" sz="1400" dirty="0" err="1">
                <a:latin typeface="Courier"/>
                <a:cs typeface="Courier"/>
              </a:rPr>
              <a:t>clean_cache</a:t>
            </a:r>
            <a:r>
              <a:rPr lang="fr-FR" sz="1400" dirty="0">
                <a:latin typeface="Courier"/>
                <a:cs typeface="Courier"/>
              </a:rPr>
              <a:t> = </a:t>
            </a:r>
            <a:r>
              <a:rPr lang="fr-FR" sz="1400" dirty="0" smtClean="0">
                <a:latin typeface="Courier"/>
                <a:cs typeface="Courier"/>
              </a:rPr>
              <a:t>'False'</a:t>
            </a:r>
            <a:endParaRPr lang="fr-FR" sz="1400" dirty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2.2.1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Overall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parameters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General control of the Atlas Explorer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7126" y="2457128"/>
            <a:ext cx="7797730" cy="2529593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16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77236" y="1823239"/>
            <a:ext cx="7397619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venir Book"/>
                <a:cs typeface="Avenir Book"/>
              </a:rPr>
              <a:t>Those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parameters</a:t>
            </a:r>
            <a:r>
              <a:rPr lang="fr-FR" sz="1600" dirty="0" smtClean="0">
                <a:latin typeface="Avenir Book"/>
                <a:cs typeface="Avenir Book"/>
              </a:rPr>
              <a:t> are </a:t>
            </a:r>
            <a:r>
              <a:rPr lang="fr-FR" sz="1600" dirty="0" err="1" smtClean="0">
                <a:latin typeface="Avenir Book"/>
                <a:cs typeface="Avenir Book"/>
              </a:rPr>
              <a:t>general</a:t>
            </a:r>
            <a:r>
              <a:rPr lang="fr-FR" sz="1600" dirty="0" smtClean="0">
                <a:latin typeface="Avenir Book"/>
                <a:cs typeface="Avenir Book"/>
              </a:rPr>
              <a:t> values for the diagnostics of the atlas: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100" dirty="0">
                <a:latin typeface="Courier"/>
                <a:cs typeface="Courier"/>
              </a:rPr>
              <a:t># -- Set the </a:t>
            </a:r>
            <a:r>
              <a:rPr lang="fr-FR" sz="1100" dirty="0" err="1">
                <a:latin typeface="Courier"/>
                <a:cs typeface="Courier"/>
              </a:rPr>
              <a:t>reference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against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which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we</a:t>
            </a:r>
            <a:r>
              <a:rPr lang="fr-FR" sz="1100" dirty="0">
                <a:latin typeface="Courier"/>
                <a:cs typeface="Courier"/>
              </a:rPr>
              <a:t> plot the diagnostics</a:t>
            </a:r>
          </a:p>
          <a:p>
            <a:r>
              <a:rPr lang="fr-FR" sz="1100" dirty="0">
                <a:latin typeface="Courier"/>
                <a:cs typeface="Courier"/>
              </a:rPr>
              <a:t># ---------------------------------------------------------------------------- &gt;</a:t>
            </a:r>
          </a:p>
          <a:p>
            <a:r>
              <a:rPr lang="fr-FR" sz="1100" dirty="0">
                <a:latin typeface="Courier"/>
                <a:cs typeface="Courier"/>
              </a:rPr>
              <a:t># --    -&gt; </a:t>
            </a:r>
            <a:r>
              <a:rPr lang="fr-FR" sz="1100" dirty="0" smtClean="0">
                <a:latin typeface="Courier"/>
                <a:cs typeface="Courier"/>
              </a:rPr>
              <a:t>'default' </a:t>
            </a:r>
            <a:r>
              <a:rPr lang="fr-FR" sz="1100" dirty="0">
                <a:latin typeface="Courier"/>
                <a:cs typeface="Courier"/>
              </a:rPr>
              <a:t>uses variable2reference to point to a default</a:t>
            </a:r>
          </a:p>
          <a:p>
            <a:r>
              <a:rPr lang="fr-FR" sz="1100" dirty="0">
                <a:latin typeface="Courier"/>
                <a:cs typeface="Courier"/>
              </a:rPr>
              <a:t># --       </a:t>
            </a:r>
            <a:r>
              <a:rPr lang="fr-FR" sz="1100" dirty="0" err="1">
                <a:latin typeface="Courier"/>
                <a:cs typeface="Courier"/>
              </a:rPr>
              <a:t>reference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dataset</a:t>
            </a:r>
            <a:r>
              <a:rPr lang="fr-FR" sz="1100" dirty="0">
                <a:latin typeface="Courier"/>
                <a:cs typeface="Courier"/>
              </a:rPr>
              <a:t> (</a:t>
            </a:r>
            <a:r>
              <a:rPr lang="fr-FR" sz="1100" dirty="0" err="1">
                <a:latin typeface="Courier"/>
                <a:cs typeface="Courier"/>
              </a:rPr>
              <a:t>obs</a:t>
            </a:r>
            <a:r>
              <a:rPr lang="fr-FR" sz="1100" dirty="0">
                <a:latin typeface="Courier"/>
                <a:cs typeface="Courier"/>
              </a:rPr>
              <a:t> and reanalyses)</a:t>
            </a:r>
          </a:p>
          <a:p>
            <a:r>
              <a:rPr lang="fr-FR" sz="1100" dirty="0">
                <a:latin typeface="Courier"/>
                <a:cs typeface="Courier"/>
              </a:rPr>
              <a:t># --    -&gt; </a:t>
            </a:r>
            <a:r>
              <a:rPr lang="fr-FR" sz="1100" dirty="0" err="1">
                <a:latin typeface="Courier"/>
                <a:cs typeface="Courier"/>
              </a:rPr>
              <a:t>you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can</a:t>
            </a:r>
            <a:r>
              <a:rPr lang="fr-FR" sz="1100" dirty="0">
                <a:latin typeface="Courier"/>
                <a:cs typeface="Courier"/>
              </a:rPr>
              <a:t> set </a:t>
            </a:r>
            <a:r>
              <a:rPr lang="fr-FR" sz="1100" dirty="0" err="1">
                <a:latin typeface="Courier"/>
                <a:cs typeface="Courier"/>
              </a:rPr>
              <a:t>reference</a:t>
            </a:r>
            <a:r>
              <a:rPr lang="fr-FR" sz="1100" dirty="0">
                <a:latin typeface="Courier"/>
                <a:cs typeface="Courier"/>
              </a:rPr>
              <a:t> to a </a:t>
            </a:r>
            <a:r>
              <a:rPr lang="fr-FR" sz="1100" dirty="0" err="1">
                <a:latin typeface="Courier"/>
                <a:cs typeface="Courier"/>
              </a:rPr>
              <a:t>dictionary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that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will</a:t>
            </a:r>
            <a:r>
              <a:rPr lang="fr-FR" sz="1100" dirty="0">
                <a:latin typeface="Courier"/>
                <a:cs typeface="Courier"/>
              </a:rPr>
              <a:t> point </a:t>
            </a:r>
            <a:r>
              <a:rPr lang="fr-FR" sz="1100" dirty="0" err="1">
                <a:latin typeface="Courier"/>
                <a:cs typeface="Courier"/>
              </a:rPr>
              <a:t>any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other</a:t>
            </a:r>
            <a:endParaRPr lang="fr-FR" sz="1100" dirty="0">
              <a:latin typeface="Courier"/>
              <a:cs typeface="Courier"/>
            </a:endParaRPr>
          </a:p>
          <a:p>
            <a:r>
              <a:rPr lang="fr-FR" sz="1100" dirty="0">
                <a:latin typeface="Courier"/>
                <a:cs typeface="Courier"/>
              </a:rPr>
              <a:t># --       </a:t>
            </a:r>
            <a:r>
              <a:rPr lang="fr-FR" sz="1100" dirty="0" err="1">
                <a:latin typeface="Courier"/>
                <a:cs typeface="Courier"/>
              </a:rPr>
              <a:t>climaf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dataset</a:t>
            </a:r>
            <a:endParaRPr lang="fr-FR" sz="1100" dirty="0">
              <a:latin typeface="Courier"/>
              <a:cs typeface="Courier"/>
            </a:endParaRPr>
          </a:p>
          <a:p>
            <a:r>
              <a:rPr lang="fr-FR" sz="1100" dirty="0">
                <a:latin typeface="Courier"/>
                <a:cs typeface="Courier"/>
              </a:rPr>
              <a:t># --       For instance, </a:t>
            </a:r>
            <a:r>
              <a:rPr lang="fr-FR" sz="1100" dirty="0" err="1">
                <a:latin typeface="Courier"/>
                <a:cs typeface="Courier"/>
              </a:rPr>
              <a:t>you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can</a:t>
            </a:r>
            <a:r>
              <a:rPr lang="fr-FR" sz="1100" dirty="0">
                <a:latin typeface="Courier"/>
                <a:cs typeface="Courier"/>
              </a:rPr>
              <a:t> set </a:t>
            </a:r>
            <a:r>
              <a:rPr lang="fr-FR" sz="1100" dirty="0" err="1">
                <a:latin typeface="Courier"/>
                <a:cs typeface="Courier"/>
              </a:rPr>
              <a:t>it</a:t>
            </a:r>
            <a:r>
              <a:rPr lang="fr-FR" sz="1100" dirty="0">
                <a:latin typeface="Courier"/>
                <a:cs typeface="Courier"/>
              </a:rPr>
              <a:t> to </a:t>
            </a:r>
            <a:r>
              <a:rPr lang="fr-FR" sz="1100" dirty="0" err="1">
                <a:latin typeface="Courier"/>
                <a:cs typeface="Courier"/>
              </a:rPr>
              <a:t>models</a:t>
            </a:r>
            <a:r>
              <a:rPr lang="fr-FR" sz="1100" dirty="0">
                <a:latin typeface="Courier"/>
                <a:cs typeface="Courier"/>
              </a:rPr>
              <a:t>[0] if </a:t>
            </a:r>
            <a:r>
              <a:rPr lang="fr-FR" sz="1100" dirty="0" err="1">
                <a:latin typeface="Courier"/>
                <a:cs typeface="Courier"/>
              </a:rPr>
              <a:t>you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want</a:t>
            </a:r>
            <a:r>
              <a:rPr lang="fr-FR" sz="1100" dirty="0">
                <a:latin typeface="Courier"/>
                <a:cs typeface="Courier"/>
              </a:rPr>
              <a:t> to </a:t>
            </a:r>
            <a:r>
              <a:rPr lang="fr-FR" sz="1100" dirty="0" err="1">
                <a:latin typeface="Courier"/>
                <a:cs typeface="Courier"/>
              </a:rPr>
              <a:t>see</a:t>
            </a:r>
            <a:r>
              <a:rPr lang="fr-FR" sz="1100" dirty="0">
                <a:latin typeface="Courier"/>
                <a:cs typeface="Courier"/>
              </a:rPr>
              <a:t> the</a:t>
            </a:r>
          </a:p>
          <a:p>
            <a:r>
              <a:rPr lang="fr-FR" sz="1100" dirty="0">
                <a:latin typeface="Courier"/>
                <a:cs typeface="Courier"/>
              </a:rPr>
              <a:t># --       </a:t>
            </a:r>
            <a:r>
              <a:rPr lang="fr-FR" sz="1100" dirty="0" err="1">
                <a:latin typeface="Courier"/>
                <a:cs typeface="Courier"/>
              </a:rPr>
              <a:t>differences</a:t>
            </a:r>
            <a:r>
              <a:rPr lang="fr-FR" sz="1100" dirty="0">
                <a:latin typeface="Courier"/>
                <a:cs typeface="Courier"/>
              </a:rPr>
              <a:t> relative to the first simulation of the </a:t>
            </a:r>
            <a:r>
              <a:rPr lang="fr-FR" sz="1100" dirty="0" err="1">
                <a:latin typeface="Courier"/>
                <a:cs typeface="Courier"/>
              </a:rPr>
              <a:t>list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smtClean="0">
                <a:latin typeface="Courier"/>
                <a:cs typeface="Courier"/>
              </a:rPr>
              <a:t>'</a:t>
            </a:r>
            <a:r>
              <a:rPr lang="fr-FR" sz="1100" dirty="0" err="1" smtClean="0">
                <a:latin typeface="Courier"/>
                <a:cs typeface="Courier"/>
              </a:rPr>
              <a:t>models</a:t>
            </a:r>
            <a:r>
              <a:rPr lang="fr-FR" sz="1100" dirty="0" smtClean="0">
                <a:latin typeface="Courier"/>
                <a:cs typeface="Courier"/>
              </a:rPr>
              <a:t>'</a:t>
            </a:r>
            <a:endParaRPr lang="fr-FR" sz="1100" dirty="0">
              <a:latin typeface="Courier"/>
              <a:cs typeface="Courier"/>
            </a:endParaRPr>
          </a:p>
          <a:p>
            <a:r>
              <a:rPr lang="fr-FR" sz="1100" dirty="0" err="1">
                <a:latin typeface="Courier"/>
                <a:cs typeface="Courier"/>
              </a:rPr>
              <a:t>reference</a:t>
            </a:r>
            <a:r>
              <a:rPr lang="fr-FR" sz="1100" dirty="0">
                <a:latin typeface="Courier"/>
                <a:cs typeface="Courier"/>
              </a:rPr>
              <a:t> = </a:t>
            </a:r>
            <a:r>
              <a:rPr lang="fr-FR" sz="1100" dirty="0" smtClean="0">
                <a:latin typeface="Courier"/>
                <a:cs typeface="Courier"/>
              </a:rPr>
              <a:t>'default'</a:t>
            </a:r>
            <a:endParaRPr lang="fr-FR" sz="1100" dirty="0">
              <a:latin typeface="Courier"/>
              <a:cs typeface="Courier"/>
            </a:endParaRPr>
          </a:p>
          <a:p>
            <a:endParaRPr lang="fr-FR" sz="1100" dirty="0">
              <a:latin typeface="Courier"/>
              <a:cs typeface="Courier"/>
            </a:endParaRPr>
          </a:p>
          <a:p>
            <a:endParaRPr lang="fr-FR" sz="1100" dirty="0">
              <a:latin typeface="Courier"/>
              <a:cs typeface="Courier"/>
            </a:endParaRPr>
          </a:p>
          <a:p>
            <a:r>
              <a:rPr lang="fr-FR" sz="1100" dirty="0">
                <a:latin typeface="Courier"/>
                <a:cs typeface="Courier"/>
              </a:rPr>
              <a:t># -- Set the </a:t>
            </a:r>
            <a:r>
              <a:rPr lang="fr-FR" sz="1100" dirty="0" err="1">
                <a:latin typeface="Courier"/>
                <a:cs typeface="Courier"/>
              </a:rPr>
              <a:t>overall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season</a:t>
            </a:r>
            <a:r>
              <a:rPr lang="fr-FR" sz="1100" dirty="0">
                <a:latin typeface="Courier"/>
                <a:cs typeface="Courier"/>
              </a:rPr>
              <a:t>, </a:t>
            </a:r>
            <a:r>
              <a:rPr lang="fr-FR" sz="1100" dirty="0" err="1">
                <a:latin typeface="Courier"/>
                <a:cs typeface="Courier"/>
              </a:rPr>
              <a:t>region</a:t>
            </a:r>
            <a:r>
              <a:rPr lang="fr-FR" sz="1100" dirty="0">
                <a:latin typeface="Courier"/>
                <a:cs typeface="Courier"/>
              </a:rPr>
              <a:t> and </a:t>
            </a:r>
            <a:r>
              <a:rPr lang="fr-FR" sz="1100" dirty="0" err="1">
                <a:latin typeface="Courier"/>
                <a:cs typeface="Courier"/>
              </a:rPr>
              <a:t>geographical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domain</a:t>
            </a:r>
            <a:endParaRPr lang="fr-FR" sz="1100" dirty="0">
              <a:latin typeface="Courier"/>
              <a:cs typeface="Courier"/>
            </a:endParaRPr>
          </a:p>
          <a:p>
            <a:r>
              <a:rPr lang="fr-FR" sz="1100" dirty="0">
                <a:latin typeface="Courier"/>
                <a:cs typeface="Courier"/>
              </a:rPr>
              <a:t># --&gt; </a:t>
            </a:r>
            <a:r>
              <a:rPr lang="fr-FR" sz="1100" dirty="0" err="1">
                <a:latin typeface="Courier"/>
                <a:cs typeface="Courier"/>
              </a:rPr>
              <a:t>season</a:t>
            </a:r>
            <a:r>
              <a:rPr lang="fr-FR" sz="1100" dirty="0">
                <a:latin typeface="Courier"/>
                <a:cs typeface="Courier"/>
              </a:rPr>
              <a:t>, </a:t>
            </a:r>
            <a:r>
              <a:rPr lang="fr-FR" sz="1100" dirty="0" err="1">
                <a:latin typeface="Courier"/>
                <a:cs typeface="Courier"/>
              </a:rPr>
              <a:t>region</a:t>
            </a:r>
            <a:r>
              <a:rPr lang="fr-FR" sz="1100" dirty="0">
                <a:latin typeface="Courier"/>
                <a:cs typeface="Courier"/>
              </a:rPr>
              <a:t> and </a:t>
            </a:r>
            <a:r>
              <a:rPr lang="fr-FR" sz="1100" dirty="0" err="1">
                <a:latin typeface="Courier"/>
                <a:cs typeface="Courier"/>
              </a:rPr>
              <a:t>domain</a:t>
            </a:r>
            <a:r>
              <a:rPr lang="fr-FR" sz="1100" dirty="0">
                <a:latin typeface="Courier"/>
                <a:cs typeface="Courier"/>
              </a:rPr>
              <a:t> do not </a:t>
            </a:r>
            <a:r>
              <a:rPr lang="fr-FR" sz="1100" dirty="0" err="1">
                <a:latin typeface="Courier"/>
                <a:cs typeface="Courier"/>
              </a:rPr>
              <a:t>overwrite</a:t>
            </a:r>
            <a:r>
              <a:rPr lang="fr-FR" sz="1100" dirty="0">
                <a:latin typeface="Courier"/>
                <a:cs typeface="Courier"/>
              </a:rPr>
              <a:t> the values </a:t>
            </a:r>
            <a:r>
              <a:rPr lang="fr-FR" sz="1100" dirty="0" err="1">
                <a:latin typeface="Courier"/>
                <a:cs typeface="Courier"/>
              </a:rPr>
              <a:t>that</a:t>
            </a:r>
            <a:r>
              <a:rPr lang="fr-FR" sz="1100" dirty="0">
                <a:latin typeface="Courier"/>
                <a:cs typeface="Courier"/>
              </a:rPr>
              <a:t> are </a:t>
            </a:r>
            <a:r>
              <a:rPr lang="fr-FR" sz="1100" dirty="0" err="1">
                <a:latin typeface="Courier"/>
                <a:cs typeface="Courier"/>
              </a:rPr>
              <a:t>pre-defined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with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some</a:t>
            </a:r>
            <a:r>
              <a:rPr lang="fr-FR" sz="1100" dirty="0">
                <a:latin typeface="Courier"/>
                <a:cs typeface="Courier"/>
              </a:rPr>
              <a:t> diagnostics</a:t>
            </a:r>
          </a:p>
          <a:p>
            <a:r>
              <a:rPr lang="fr-FR" sz="1100" dirty="0">
                <a:latin typeface="Courier"/>
                <a:cs typeface="Courier"/>
              </a:rPr>
              <a:t># ---------------------------------------------------------------------------- &gt;</a:t>
            </a:r>
          </a:p>
          <a:p>
            <a:r>
              <a:rPr lang="fr-FR" sz="1100" dirty="0" err="1">
                <a:latin typeface="Courier"/>
                <a:cs typeface="Courier"/>
              </a:rPr>
              <a:t>season</a:t>
            </a:r>
            <a:r>
              <a:rPr lang="fr-FR" sz="1100" dirty="0">
                <a:latin typeface="Courier"/>
                <a:cs typeface="Courier"/>
              </a:rPr>
              <a:t> = </a:t>
            </a:r>
            <a:r>
              <a:rPr lang="fr-FR" sz="1100" dirty="0" smtClean="0">
                <a:latin typeface="Courier"/>
                <a:cs typeface="Courier"/>
              </a:rPr>
              <a:t>'ANM'  </a:t>
            </a:r>
            <a:r>
              <a:rPr lang="fr-FR" sz="1100" dirty="0">
                <a:latin typeface="Courier"/>
                <a:cs typeface="Courier"/>
              </a:rPr>
              <a:t># -&gt; </a:t>
            </a:r>
            <a:r>
              <a:rPr lang="fr-FR" sz="1100" dirty="0" err="1">
                <a:latin typeface="Courier"/>
                <a:cs typeface="Courier"/>
              </a:rPr>
              <a:t>Choose</a:t>
            </a:r>
            <a:r>
              <a:rPr lang="fr-FR" sz="1100" dirty="0">
                <a:latin typeface="Courier"/>
                <a:cs typeface="Courier"/>
              </a:rPr>
              <a:t> </a:t>
            </a:r>
            <a:r>
              <a:rPr lang="fr-FR" sz="1100" dirty="0" err="1">
                <a:latin typeface="Courier"/>
                <a:cs typeface="Courier"/>
              </a:rPr>
              <a:t>among</a:t>
            </a:r>
            <a:r>
              <a:rPr lang="fr-FR" sz="1100" dirty="0">
                <a:latin typeface="Courier"/>
                <a:cs typeface="Courier"/>
              </a:rPr>
              <a:t> all the possible values </a:t>
            </a:r>
            <a:r>
              <a:rPr lang="fr-FR" sz="1100" dirty="0" err="1">
                <a:latin typeface="Courier"/>
                <a:cs typeface="Courier"/>
              </a:rPr>
              <a:t>taken</a:t>
            </a:r>
            <a:r>
              <a:rPr lang="fr-FR" sz="1100" dirty="0">
                <a:latin typeface="Courier"/>
                <a:cs typeface="Courier"/>
              </a:rPr>
              <a:t> by </a:t>
            </a:r>
            <a:r>
              <a:rPr lang="fr-FR" sz="1100" dirty="0" err="1">
                <a:latin typeface="Courier"/>
                <a:cs typeface="Courier"/>
              </a:rPr>
              <a:t>clim_average</a:t>
            </a:r>
            <a:r>
              <a:rPr lang="fr-FR" sz="1100" dirty="0">
                <a:latin typeface="Courier"/>
                <a:cs typeface="Courier"/>
              </a:rPr>
              <a:t> (</a:t>
            </a:r>
            <a:r>
              <a:rPr lang="fr-FR" sz="1100" dirty="0" err="1">
                <a:latin typeface="Courier"/>
                <a:cs typeface="Courier"/>
              </a:rPr>
              <a:t>see</a:t>
            </a:r>
            <a:r>
              <a:rPr lang="fr-FR" sz="1100" dirty="0">
                <a:latin typeface="Courier"/>
                <a:cs typeface="Courier"/>
              </a:rPr>
              <a:t> help(</a:t>
            </a:r>
            <a:r>
              <a:rPr lang="fr-FR" sz="1100" dirty="0" err="1">
                <a:latin typeface="Courier"/>
                <a:cs typeface="Courier"/>
              </a:rPr>
              <a:t>clim_average</a:t>
            </a:r>
            <a:r>
              <a:rPr lang="fr-FR" sz="1100" dirty="0">
                <a:latin typeface="Courier"/>
                <a:cs typeface="Courier"/>
              </a:rPr>
              <a:t>)) </a:t>
            </a:r>
            <a:r>
              <a:rPr lang="fr-FR" sz="1100" dirty="0" err="1">
                <a:latin typeface="Courier"/>
                <a:cs typeface="Courier"/>
              </a:rPr>
              <a:t>like</a:t>
            </a:r>
            <a:r>
              <a:rPr lang="fr-FR" sz="1100" dirty="0">
                <a:latin typeface="Courier"/>
                <a:cs typeface="Courier"/>
              </a:rPr>
              <a:t> JFM, </a:t>
            </a:r>
            <a:r>
              <a:rPr lang="fr-FR" sz="1100" dirty="0" err="1">
                <a:latin typeface="Courier"/>
                <a:cs typeface="Courier"/>
              </a:rPr>
              <a:t>December</a:t>
            </a:r>
            <a:r>
              <a:rPr lang="fr-FR" sz="1100" dirty="0">
                <a:latin typeface="Courier"/>
                <a:cs typeface="Courier"/>
              </a:rPr>
              <a:t>,...</a:t>
            </a:r>
          </a:p>
          <a:p>
            <a:r>
              <a:rPr lang="fr-FR" sz="1100" dirty="0" err="1">
                <a:latin typeface="Courier"/>
                <a:cs typeface="Courier"/>
              </a:rPr>
              <a:t>proj</a:t>
            </a:r>
            <a:r>
              <a:rPr lang="fr-FR" sz="1100" dirty="0">
                <a:latin typeface="Courier"/>
                <a:cs typeface="Courier"/>
              </a:rPr>
              <a:t> = </a:t>
            </a:r>
            <a:r>
              <a:rPr lang="fr-FR" sz="1100" dirty="0" smtClean="0">
                <a:latin typeface="Courier"/>
                <a:cs typeface="Courier"/>
              </a:rPr>
              <a:t>'GLOB' </a:t>
            </a:r>
            <a:r>
              <a:rPr lang="fr-FR" sz="1100" dirty="0">
                <a:latin typeface="Courier"/>
                <a:cs typeface="Courier"/>
              </a:rPr>
              <a:t># -&gt; Set to a value </a:t>
            </a:r>
            <a:r>
              <a:rPr lang="fr-FR" sz="1100" dirty="0" err="1">
                <a:latin typeface="Courier"/>
                <a:cs typeface="Courier"/>
              </a:rPr>
              <a:t>taken</a:t>
            </a:r>
            <a:r>
              <a:rPr lang="fr-FR" sz="1100" dirty="0">
                <a:latin typeface="Courier"/>
                <a:cs typeface="Courier"/>
              </a:rPr>
              <a:t> by the argument </a:t>
            </a:r>
            <a:r>
              <a:rPr lang="fr-FR" sz="1100" dirty="0" smtClean="0">
                <a:latin typeface="Courier"/>
                <a:cs typeface="Courier"/>
              </a:rPr>
              <a:t>'</a:t>
            </a:r>
            <a:r>
              <a:rPr lang="fr-FR" sz="1100" dirty="0" err="1" smtClean="0">
                <a:latin typeface="Courier"/>
                <a:cs typeface="Courier"/>
              </a:rPr>
              <a:t>proj</a:t>
            </a:r>
            <a:r>
              <a:rPr lang="fr-FR" sz="1100" dirty="0" smtClean="0">
                <a:latin typeface="Courier"/>
                <a:cs typeface="Courier"/>
              </a:rPr>
              <a:t>' </a:t>
            </a:r>
            <a:r>
              <a:rPr lang="fr-FR" sz="1100" dirty="0">
                <a:latin typeface="Courier"/>
                <a:cs typeface="Courier"/>
              </a:rPr>
              <a:t>of plot(): GLOB, NH, SH, NH20, SH30...</a:t>
            </a:r>
          </a:p>
          <a:p>
            <a:r>
              <a:rPr lang="fr-FR" sz="1100" dirty="0">
                <a:latin typeface="Courier"/>
                <a:cs typeface="Courier"/>
              </a:rPr>
              <a:t>#</a:t>
            </a:r>
            <a:r>
              <a:rPr lang="fr-FR" sz="1100" dirty="0" err="1">
                <a:latin typeface="Courier"/>
                <a:cs typeface="Courier"/>
              </a:rPr>
              <a:t>domain</a:t>
            </a:r>
            <a:r>
              <a:rPr lang="fr-FR" sz="1100" dirty="0">
                <a:latin typeface="Courier"/>
                <a:cs typeface="Courier"/>
              </a:rPr>
              <a:t> = </a:t>
            </a:r>
            <a:r>
              <a:rPr lang="fr-FR" sz="1100" dirty="0" err="1">
                <a:latin typeface="Courier"/>
                <a:cs typeface="Courier"/>
              </a:rPr>
              <a:t>dict</a:t>
            </a:r>
            <a:r>
              <a:rPr lang="fr-FR" sz="1100" dirty="0">
                <a:latin typeface="Courier"/>
                <a:cs typeface="Courier"/>
              </a:rPr>
              <a:t>(</a:t>
            </a:r>
            <a:r>
              <a:rPr lang="fr-FR" sz="1100" dirty="0" err="1">
                <a:latin typeface="Courier"/>
                <a:cs typeface="Courier"/>
              </a:rPr>
              <a:t>lonmin</a:t>
            </a:r>
            <a:r>
              <a:rPr lang="fr-FR" sz="1100" dirty="0">
                <a:latin typeface="Courier"/>
                <a:cs typeface="Courier"/>
              </a:rPr>
              <a:t>=0, </a:t>
            </a:r>
            <a:r>
              <a:rPr lang="fr-FR" sz="1100" dirty="0" err="1">
                <a:latin typeface="Courier"/>
                <a:cs typeface="Courier"/>
              </a:rPr>
              <a:t>lonmax</a:t>
            </a:r>
            <a:r>
              <a:rPr lang="fr-FR" sz="1100" dirty="0">
                <a:latin typeface="Courier"/>
                <a:cs typeface="Courier"/>
              </a:rPr>
              <a:t>=360, </a:t>
            </a:r>
            <a:r>
              <a:rPr lang="fr-FR" sz="1100" dirty="0" err="1">
                <a:latin typeface="Courier"/>
                <a:cs typeface="Courier"/>
              </a:rPr>
              <a:t>latmin</a:t>
            </a:r>
            <a:r>
              <a:rPr lang="fr-FR" sz="1100" dirty="0">
                <a:latin typeface="Courier"/>
                <a:cs typeface="Courier"/>
              </a:rPr>
              <a:t>=-30, </a:t>
            </a:r>
            <a:r>
              <a:rPr lang="fr-FR" sz="1100" dirty="0" err="1">
                <a:latin typeface="Courier"/>
                <a:cs typeface="Courier"/>
              </a:rPr>
              <a:t>latmax</a:t>
            </a:r>
            <a:r>
              <a:rPr lang="fr-FR" sz="1100" dirty="0">
                <a:latin typeface="Courier"/>
                <a:cs typeface="Courier"/>
              </a:rPr>
              <a:t>=30) # -&gt; set </a:t>
            </a:r>
            <a:r>
              <a:rPr lang="fr-FR" sz="1100" dirty="0" err="1">
                <a:latin typeface="Courier"/>
                <a:cs typeface="Courier"/>
              </a:rPr>
              <a:t>domain</a:t>
            </a:r>
            <a:r>
              <a:rPr lang="fr-FR" sz="1100" dirty="0">
                <a:latin typeface="Courier"/>
                <a:cs typeface="Courier"/>
              </a:rPr>
              <a:t> = </a:t>
            </a:r>
            <a:r>
              <a:rPr lang="fr-FR" sz="1100" dirty="0" err="1">
                <a:latin typeface="Courier"/>
                <a:cs typeface="Courier"/>
              </a:rPr>
              <a:t>dict</a:t>
            </a:r>
            <a:r>
              <a:rPr lang="fr-FR" sz="1100" dirty="0">
                <a:latin typeface="Courier"/>
                <a:cs typeface="Courier"/>
              </a:rPr>
              <a:t>(</a:t>
            </a:r>
            <a:r>
              <a:rPr lang="fr-FR" sz="1100" dirty="0" err="1">
                <a:latin typeface="Courier"/>
                <a:cs typeface="Courier"/>
              </a:rPr>
              <a:t>lonmin</a:t>
            </a:r>
            <a:r>
              <a:rPr lang="fr-FR" sz="1100" dirty="0">
                <a:latin typeface="Courier"/>
                <a:cs typeface="Courier"/>
              </a:rPr>
              <a:t>=X1, </a:t>
            </a:r>
            <a:r>
              <a:rPr lang="fr-FR" sz="1100" dirty="0" err="1">
                <a:latin typeface="Courier"/>
                <a:cs typeface="Courier"/>
              </a:rPr>
              <a:t>lonmax</a:t>
            </a:r>
            <a:r>
              <a:rPr lang="fr-FR" sz="1100" dirty="0">
                <a:latin typeface="Courier"/>
                <a:cs typeface="Courier"/>
              </a:rPr>
              <a:t>=X2, </a:t>
            </a:r>
            <a:r>
              <a:rPr lang="fr-FR" sz="1100" dirty="0" err="1">
                <a:latin typeface="Courier"/>
                <a:cs typeface="Courier"/>
              </a:rPr>
              <a:t>latmin</a:t>
            </a:r>
            <a:r>
              <a:rPr lang="fr-FR" sz="1100" dirty="0">
                <a:latin typeface="Courier"/>
                <a:cs typeface="Courier"/>
              </a:rPr>
              <a:t>=Y1, </a:t>
            </a:r>
            <a:r>
              <a:rPr lang="fr-FR" sz="1100" dirty="0" err="1">
                <a:latin typeface="Courier"/>
                <a:cs typeface="Courier"/>
              </a:rPr>
              <a:t>latmax</a:t>
            </a:r>
            <a:r>
              <a:rPr lang="fr-FR" sz="1100" dirty="0">
                <a:latin typeface="Courier"/>
                <a:cs typeface="Courier"/>
              </a:rPr>
              <a:t>=Y2)</a:t>
            </a:r>
          </a:p>
          <a:p>
            <a:r>
              <a:rPr lang="fr-FR" sz="1100" dirty="0" err="1">
                <a:latin typeface="Courier"/>
                <a:cs typeface="Courier"/>
              </a:rPr>
              <a:t>domain</a:t>
            </a:r>
            <a:r>
              <a:rPr lang="fr-FR" sz="1100" dirty="0">
                <a:latin typeface="Courier"/>
                <a:cs typeface="Courier"/>
              </a:rPr>
              <a:t> = {}</a:t>
            </a:r>
          </a:p>
          <a:p>
            <a:endParaRPr lang="fr-FR" sz="1600" dirty="0" smtClean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2.2.1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Overall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parameters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General control of the Atlas Explorer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7126" y="2279078"/>
            <a:ext cx="7797730" cy="3964643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177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06018" y="2972332"/>
            <a:ext cx="7397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One of the goals of Atlas Explorer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provide</a:t>
            </a:r>
            <a:r>
              <a:rPr lang="fr-FR" sz="1600" dirty="0" smtClean="0">
                <a:latin typeface="Avenir Book"/>
                <a:cs typeface="Avenir Book"/>
              </a:rPr>
              <a:t> the user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an </a:t>
            </a:r>
            <a:r>
              <a:rPr lang="fr-FR" sz="1600" dirty="0" err="1" smtClean="0">
                <a:latin typeface="Avenir Book"/>
                <a:cs typeface="Avenir Book"/>
              </a:rPr>
              <a:t>easy</a:t>
            </a:r>
            <a:r>
              <a:rPr lang="fr-FR" sz="1600" dirty="0" smtClean="0">
                <a:latin typeface="Avenir Book"/>
                <a:cs typeface="Avenir Book"/>
              </a:rPr>
              <a:t> control of the </a:t>
            </a:r>
            <a:r>
              <a:rPr lang="fr-FR" sz="1600" dirty="0" err="1" smtClean="0">
                <a:latin typeface="Avenir Book"/>
                <a:cs typeface="Avenir Book"/>
              </a:rPr>
              <a:t>scientific</a:t>
            </a:r>
            <a:r>
              <a:rPr lang="fr-FR" sz="1600" dirty="0" smtClean="0">
                <a:latin typeface="Avenir Book"/>
                <a:cs typeface="Avenir Book"/>
              </a:rPr>
              <a:t> content of the atlas.</a:t>
            </a:r>
            <a:br>
              <a:rPr lang="fr-FR" sz="1600" dirty="0" smtClean="0">
                <a:latin typeface="Avenir Book"/>
                <a:cs typeface="Avenir Book"/>
              </a:rPr>
            </a:b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Each</a:t>
            </a:r>
            <a:r>
              <a:rPr lang="fr-FR" sz="1600" dirty="0" smtClean="0">
                <a:latin typeface="Avenir Book"/>
                <a:cs typeface="Avenir Book"/>
              </a:rPr>
              <a:t> line of the html page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an </a:t>
            </a:r>
            <a:r>
              <a:rPr lang="fr-FR" sz="1600" dirty="0" err="1" smtClean="0">
                <a:latin typeface="Avenir Book"/>
                <a:cs typeface="Avenir Book"/>
              </a:rPr>
              <a:t>element</a:t>
            </a:r>
            <a:r>
              <a:rPr lang="fr-FR" sz="1600" dirty="0" smtClean="0">
                <a:latin typeface="Avenir Book"/>
                <a:cs typeface="Avenir Book"/>
              </a:rPr>
              <a:t> of the </a:t>
            </a:r>
            <a:r>
              <a:rPr lang="fr-FR" sz="1600" dirty="0" err="1" smtClean="0">
                <a:latin typeface="Avenir Book"/>
                <a:cs typeface="Avenir Book"/>
              </a:rPr>
              <a:t>atlas_explorer_variables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list</a:t>
            </a:r>
            <a:r>
              <a:rPr lang="fr-FR" sz="1600" dirty="0" smtClean="0">
                <a:latin typeface="Avenir Book"/>
                <a:cs typeface="Avenir Book"/>
              </a:rPr>
              <a:t> in the </a:t>
            </a:r>
            <a:r>
              <a:rPr lang="fr-FR" sz="1600" dirty="0" err="1" smtClean="0">
                <a:latin typeface="Avenir Book"/>
                <a:cs typeface="Avenir Book"/>
              </a:rPr>
              <a:t>params_AtlasExplorer.py</a:t>
            </a:r>
            <a:r>
              <a:rPr lang="fr-FR" sz="1600" dirty="0" smtClean="0">
                <a:latin typeface="Avenir Book"/>
                <a:cs typeface="Avenir Book"/>
              </a:rPr>
              <a:t> file.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2.2.2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atlas_explorer_variables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Provide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 variable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additionnal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features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803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écran 2017-01-24 à 19.30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2" y="1793822"/>
            <a:ext cx="8581814" cy="382165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 rot="16200000">
            <a:off x="-2021936" y="3449664"/>
            <a:ext cx="4716755" cy="369332"/>
          </a:xfrm>
          <a:prstGeom prst="rect">
            <a:avLst/>
          </a:prstGeom>
          <a:solidFill>
            <a:schemeClr val="tx2">
              <a:lumMod val="75000"/>
              <a:alpha val="79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Variables (</a:t>
            </a:r>
            <a:r>
              <a:rPr lang="fr-FR" dirty="0" err="1" smtClean="0">
                <a:solidFill>
                  <a:srgbClr val="FFFFFF"/>
                </a:solidFill>
              </a:rPr>
              <a:t>seasons</a:t>
            </a:r>
            <a:r>
              <a:rPr lang="fr-FR" dirty="0" smtClean="0">
                <a:solidFill>
                  <a:srgbClr val="FFFFFF"/>
                </a:solidFill>
              </a:rPr>
              <a:t>, projections, </a:t>
            </a:r>
            <a:r>
              <a:rPr lang="fr-FR" dirty="0" err="1" smtClean="0">
                <a:solidFill>
                  <a:srgbClr val="FFFFFF"/>
                </a:solidFill>
              </a:rPr>
              <a:t>domains</a:t>
            </a:r>
            <a:r>
              <a:rPr lang="fr-FR" dirty="0" smtClean="0">
                <a:solidFill>
                  <a:srgbClr val="FFFFFF"/>
                </a:solidFill>
              </a:rPr>
              <a:t>…) 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9" name="Flèche vers la droite 8"/>
          <p:cNvSpPr/>
          <p:nvPr/>
        </p:nvSpPr>
        <p:spPr>
          <a:xfrm rot="5400000">
            <a:off x="18954" y="6078707"/>
            <a:ext cx="634975" cy="321752"/>
          </a:xfrm>
          <a:prstGeom prst="rightArrow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2.2.2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atlas_explorer_variables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Provide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 variable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additionnal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features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347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06018" y="1809054"/>
            <a:ext cx="73976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atlas_explorer_variables</a:t>
            </a:r>
            <a:r>
              <a:rPr lang="fr-FR" sz="1600" dirty="0" smtClean="0">
                <a:latin typeface="Avenir Book"/>
                <a:cs typeface="Avenir Book"/>
              </a:rPr>
              <a:t> python </a:t>
            </a:r>
            <a:r>
              <a:rPr lang="fr-FR" sz="1600" dirty="0" err="1" smtClean="0">
                <a:latin typeface="Avenir Book"/>
                <a:cs typeface="Avenir Book"/>
              </a:rPr>
              <a:t>list</a:t>
            </a:r>
            <a:r>
              <a:rPr lang="fr-FR" sz="1600" dirty="0" smtClean="0">
                <a:latin typeface="Avenir Book"/>
                <a:cs typeface="Avenir Book"/>
              </a:rPr>
              <a:t>, the user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provide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Avenir Book"/>
                <a:cs typeface="Avenir Book"/>
              </a:rPr>
              <a:t>a</a:t>
            </a:r>
            <a:r>
              <a:rPr lang="fr-FR" sz="1600" dirty="0" smtClean="0">
                <a:latin typeface="Avenir Book"/>
                <a:cs typeface="Avenir Book"/>
              </a:rPr>
              <a:t> variable </a:t>
            </a:r>
            <a:r>
              <a:rPr lang="fr-FR" sz="1600" dirty="0" err="1" smtClean="0">
                <a:latin typeface="Avenir Book"/>
                <a:cs typeface="Avenir Book"/>
              </a:rPr>
              <a:t>name</a:t>
            </a:r>
            <a:r>
              <a:rPr lang="fr-FR" sz="1600" dirty="0" smtClean="0">
                <a:latin typeface="Avenir Book"/>
                <a:cs typeface="Avenir Book"/>
              </a:rPr>
              <a:t> as a </a:t>
            </a:r>
            <a:r>
              <a:rPr lang="fr-FR" sz="1600" dirty="0" err="1" smtClean="0">
                <a:latin typeface="Avenir Book"/>
                <a:cs typeface="Avenir Book"/>
              </a:rPr>
              <a:t>character</a:t>
            </a:r>
            <a:r>
              <a:rPr lang="fr-FR" sz="1600" dirty="0" smtClean="0">
                <a:latin typeface="Avenir Book"/>
                <a:cs typeface="Avenir Book"/>
              </a:rPr>
              <a:t> string</a:t>
            </a:r>
          </a:p>
          <a:p>
            <a:r>
              <a:rPr lang="fr-FR" sz="1600" dirty="0">
                <a:latin typeface="Avenir Book"/>
                <a:cs typeface="Avenir Book"/>
              </a:rPr>
              <a:t>	</a:t>
            </a:r>
            <a:r>
              <a:rPr lang="fr-FR" sz="1600" dirty="0" smtClean="0">
                <a:latin typeface="Avenir Book"/>
                <a:cs typeface="Avenir Book"/>
              </a:rPr>
              <a:t>=&gt; uses the </a:t>
            </a:r>
            <a:r>
              <a:rPr lang="fr-FR" sz="1600" dirty="0" err="1" smtClean="0">
                <a:latin typeface="Avenir Book"/>
                <a:cs typeface="Avenir Book"/>
              </a:rPr>
              <a:t>overall</a:t>
            </a:r>
            <a:r>
              <a:rPr lang="fr-FR" sz="1600" dirty="0" smtClean="0">
                <a:latin typeface="Avenir Book"/>
                <a:cs typeface="Avenir Book"/>
              </a:rPr>
              <a:t> plot </a:t>
            </a:r>
            <a:r>
              <a:rPr lang="fr-FR" sz="1600" dirty="0" err="1" smtClean="0">
                <a:latin typeface="Avenir Book"/>
                <a:cs typeface="Avenir Book"/>
              </a:rPr>
              <a:t>parameters</a:t>
            </a:r>
            <a:r>
              <a:rPr lang="fr-FR" sz="1600" dirty="0" smtClean="0">
                <a:latin typeface="Avenir Book"/>
                <a:cs typeface="Avenir Book"/>
              </a:rPr>
              <a:t> + the </a:t>
            </a:r>
            <a:r>
              <a:rPr lang="fr-FR" sz="1600" dirty="0" err="1" smtClean="0">
                <a:latin typeface="Avenir Book"/>
                <a:cs typeface="Avenir Book"/>
              </a:rPr>
              <a:t>pre-defined</a:t>
            </a:r>
            <a:r>
              <a:rPr lang="fr-FR" sz="1600" dirty="0" smtClean="0">
                <a:latin typeface="Avenir Book"/>
                <a:cs typeface="Avenir Book"/>
              </a:rPr>
              <a:t> plot </a:t>
            </a:r>
            <a:r>
              <a:rPr lang="fr-FR" sz="1600" dirty="0" err="1" smtClean="0">
                <a:latin typeface="Avenir Book"/>
                <a:cs typeface="Avenir Book"/>
              </a:rPr>
              <a:t>parameters</a:t>
            </a:r>
            <a:r>
              <a:rPr lang="fr-FR" sz="1600" dirty="0" smtClean="0">
                <a:latin typeface="Avenir Book"/>
                <a:cs typeface="Avenir Book"/>
              </a:rPr>
              <a:t> for 	</a:t>
            </a:r>
            <a:r>
              <a:rPr lang="fr-FR" sz="1600" dirty="0" err="1" smtClean="0">
                <a:latin typeface="Avenir Book"/>
                <a:cs typeface="Avenir Book"/>
              </a:rPr>
              <a:t>each</a:t>
            </a:r>
            <a:r>
              <a:rPr lang="fr-FR" sz="1600" dirty="0" smtClean="0">
                <a:latin typeface="Avenir Book"/>
                <a:cs typeface="Avenir Book"/>
              </a:rPr>
              <a:t> variable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A </a:t>
            </a:r>
            <a:r>
              <a:rPr lang="fr-FR" sz="1600" dirty="0" err="1" smtClean="0">
                <a:latin typeface="Avenir Book"/>
                <a:cs typeface="Avenir Book"/>
              </a:rPr>
              <a:t>dictionary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containing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specific</a:t>
            </a:r>
            <a:r>
              <a:rPr lang="fr-FR" sz="1600" dirty="0" smtClean="0">
                <a:latin typeface="Avenir Book"/>
                <a:cs typeface="Avenir Book"/>
              </a:rPr>
              <a:t> instructions for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 line of plot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2.2.2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atlas_explorer_variables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Provide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 variable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additionnal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features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2" name="Image 1" descr="Capture d’écran 2017-05-17 à 10.2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3" y="4202486"/>
            <a:ext cx="8632457" cy="164951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82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06018" y="1702222"/>
            <a:ext cx="739761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venir Book"/>
                <a:cs typeface="Avenir Book"/>
              </a:rPr>
              <a:t>Here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list</a:t>
            </a:r>
            <a:r>
              <a:rPr lang="fr-FR" sz="1600" dirty="0" smtClean="0">
                <a:latin typeface="Avenir Book"/>
                <a:cs typeface="Avenir Book"/>
              </a:rPr>
              <a:t> of arguments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control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dictionary</a:t>
            </a:r>
            <a:r>
              <a:rPr lang="fr-FR" sz="1600" dirty="0" smtClean="0">
                <a:latin typeface="Avenir Book"/>
                <a:cs typeface="Avenir Book"/>
              </a:rPr>
              <a:t> of a variable: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All arguments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the 'plot'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function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take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dirty="0">
                <a:latin typeface="Avenir Book"/>
                <a:cs typeface="Avenir Book"/>
                <a:hlinkClick r:id="rId2"/>
              </a:rPr>
              <a:t>http://climaf.readthedocs.io/en/latest/scripts/</a:t>
            </a:r>
            <a:r>
              <a:rPr lang="fr-FR" sz="1600" dirty="0" smtClean="0">
                <a:latin typeface="Avenir Book"/>
                <a:cs typeface="Avenir Book"/>
                <a:hlinkClick r:id="rId2"/>
              </a:rPr>
              <a:t>plot.html</a:t>
            </a: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endParaRPr lang="fr-FR" sz="1600" dirty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b="1" dirty="0" err="1" smtClean="0">
                <a:latin typeface="Courier"/>
                <a:cs typeface="Courier"/>
              </a:rPr>
              <a:t>proj</a:t>
            </a:r>
            <a:r>
              <a:rPr lang="fr-FR" sz="1600" b="1" dirty="0" smtClean="0">
                <a:latin typeface="Courier"/>
                <a:cs typeface="Courier"/>
              </a:rPr>
              <a:t>:</a:t>
            </a:r>
            <a:r>
              <a:rPr lang="fr-FR" sz="1600" dirty="0" smtClean="0">
                <a:latin typeface="Avenir Book"/>
                <a:cs typeface="Avenir Book"/>
              </a:rPr>
              <a:t> the projection </a:t>
            </a:r>
            <a:r>
              <a:rPr lang="fr-FR" sz="1600" dirty="0" err="1" smtClean="0">
                <a:latin typeface="Avenir Book"/>
                <a:cs typeface="Avenir Book"/>
              </a:rPr>
              <a:t>used</a:t>
            </a:r>
            <a:r>
              <a:rPr lang="fr-FR" sz="1600" dirty="0" smtClean="0">
                <a:latin typeface="Avenir Book"/>
                <a:cs typeface="Avenir Book"/>
              </a:rPr>
              <a:t> (GLOB, NH20, SH60…)</a:t>
            </a:r>
          </a:p>
          <a:p>
            <a:pPr marL="742950" lvl="1" indent="-285750">
              <a:buFontTx/>
              <a:buChar char="-"/>
            </a:pPr>
            <a:endParaRPr lang="fr-FR" sz="1600" dirty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b="1" dirty="0" smtClean="0">
                <a:latin typeface="Courier"/>
                <a:cs typeface="Courier"/>
              </a:rPr>
              <a:t>contours</a:t>
            </a:r>
            <a:r>
              <a:rPr lang="fr-FR" sz="1600" dirty="0" smtClean="0">
                <a:latin typeface="Courier"/>
                <a:cs typeface="Courier"/>
              </a:rPr>
              <a:t>: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add</a:t>
            </a:r>
            <a:r>
              <a:rPr lang="fr-FR" sz="1600" dirty="0" smtClean="0">
                <a:latin typeface="Avenir Book"/>
                <a:cs typeface="Avenir Book"/>
              </a:rPr>
              <a:t> contours</a:t>
            </a:r>
          </a:p>
          <a:p>
            <a:pPr marL="742950" lvl="1" indent="-285750">
              <a:buFontTx/>
              <a:buChar char="-"/>
            </a:pP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b="1" dirty="0" err="1" smtClean="0">
                <a:latin typeface="Courier"/>
                <a:cs typeface="Courier"/>
              </a:rPr>
              <a:t>colors</a:t>
            </a:r>
            <a:r>
              <a:rPr lang="fr-FR" sz="1600" b="1" dirty="0" smtClean="0">
                <a:latin typeface="Courier"/>
                <a:cs typeface="Courier"/>
              </a:rPr>
              <a:t>, min, max, delta</a:t>
            </a:r>
            <a:r>
              <a:rPr lang="fr-FR" sz="1600" dirty="0" smtClean="0">
                <a:latin typeface="Courier"/>
                <a:cs typeface="Courier"/>
              </a:rPr>
              <a:t>:</a:t>
            </a:r>
            <a:r>
              <a:rPr lang="fr-FR" sz="1600" dirty="0" smtClean="0">
                <a:latin typeface="Avenir Book"/>
                <a:cs typeface="Avenir Book"/>
              </a:rPr>
              <a:t> control the </a:t>
            </a:r>
            <a:r>
              <a:rPr lang="fr-FR" sz="1600" dirty="0" err="1" smtClean="0">
                <a:latin typeface="Avenir Book"/>
                <a:cs typeface="Avenir Book"/>
              </a:rPr>
              <a:t>color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isolines</a:t>
            </a: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b="1" dirty="0" err="1">
                <a:latin typeface="Courier"/>
                <a:cs typeface="Courier"/>
              </a:rPr>
              <a:t>c</a:t>
            </a:r>
            <a:r>
              <a:rPr lang="fr-FR" sz="1600" b="1" dirty="0" err="1" smtClean="0">
                <a:latin typeface="Courier"/>
                <a:cs typeface="Courier"/>
              </a:rPr>
              <a:t>olor</a:t>
            </a:r>
            <a:r>
              <a:rPr lang="fr-FR" sz="1600" b="1" dirty="0" smtClean="0">
                <a:latin typeface="Courier"/>
                <a:cs typeface="Courier"/>
              </a:rPr>
              <a:t>:</a:t>
            </a:r>
            <a:r>
              <a:rPr lang="fr-FR" sz="1600" dirty="0" smtClean="0">
                <a:latin typeface="Avenir Book"/>
                <a:cs typeface="Avenir Book"/>
              </a:rPr>
              <a:t> an NCL </a:t>
            </a:r>
            <a:r>
              <a:rPr lang="fr-FR" sz="1600" dirty="0" err="1" smtClean="0">
                <a:latin typeface="Avenir Book"/>
                <a:cs typeface="Avenir Book"/>
              </a:rPr>
              <a:t>color</a:t>
            </a:r>
            <a:r>
              <a:rPr lang="fr-FR" sz="1600" dirty="0" smtClean="0">
                <a:latin typeface="Avenir Book"/>
                <a:cs typeface="Avenir Book"/>
              </a:rPr>
              <a:t> palette</a:t>
            </a:r>
          </a:p>
          <a:p>
            <a:pPr marL="742950" lvl="1" indent="-285750">
              <a:buFontTx/>
              <a:buChar char="-"/>
            </a:pP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Avenir Book"/>
                <a:cs typeface="Avenir Book"/>
              </a:rPr>
              <a:t>…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algn="r"/>
            <a:r>
              <a:rPr lang="fr-FR" sz="1600" dirty="0" err="1" smtClean="0">
                <a:latin typeface="Avenir Book"/>
                <a:cs typeface="Avenir Book"/>
              </a:rPr>
              <a:t>See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next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slide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2.2.2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atlas_explorer_variables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Provide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 variable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additionnal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features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96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213016" y="2179029"/>
            <a:ext cx="6581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>
                <a:latin typeface="Avenir Book"/>
                <a:cs typeface="Avenir Book"/>
              </a:rPr>
              <a:t>The data </a:t>
            </a:r>
            <a:r>
              <a:rPr lang="fr-FR" dirty="0" err="1" smtClean="0">
                <a:latin typeface="Avenir Book"/>
                <a:cs typeface="Avenir Book"/>
              </a:rPr>
              <a:t>you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want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work</a:t>
            </a:r>
            <a:r>
              <a:rPr lang="fr-FR" dirty="0" smtClean="0">
                <a:latin typeface="Avenir Book"/>
                <a:cs typeface="Avenir Book"/>
              </a:rPr>
              <a:t> on </a:t>
            </a:r>
            <a:r>
              <a:rPr lang="fr-FR" dirty="0" err="1" smtClean="0">
                <a:latin typeface="Avenir Book"/>
                <a:cs typeface="Avenir Book"/>
              </a:rPr>
              <a:t>is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described</a:t>
            </a:r>
            <a:r>
              <a:rPr lang="fr-FR" dirty="0" smtClean="0">
                <a:latin typeface="Avenir Book"/>
                <a:cs typeface="Avenir Book"/>
              </a:rPr>
              <a:t> by a </a:t>
            </a:r>
            <a:r>
              <a:rPr lang="fr-FR" dirty="0" err="1" smtClean="0">
                <a:latin typeface="Avenir Book"/>
                <a:cs typeface="Avenir Book"/>
              </a:rPr>
              <a:t>CliMAF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smtClean="0">
                <a:latin typeface="Avenir Book"/>
                <a:cs typeface="Avenir Book"/>
              </a:rPr>
              <a:t>'</a:t>
            </a:r>
            <a:r>
              <a:rPr lang="fr-FR" dirty="0" err="1" smtClean="0">
                <a:latin typeface="Avenir Book"/>
                <a:cs typeface="Avenir Book"/>
              </a:rPr>
              <a:t>project</a:t>
            </a:r>
            <a:r>
              <a:rPr lang="fr-FR" dirty="0" smtClean="0">
                <a:latin typeface="Avenir Book"/>
                <a:cs typeface="Avenir Book"/>
              </a:rPr>
              <a:t>' </a:t>
            </a:r>
            <a:r>
              <a:rPr lang="fr-FR" dirty="0" smtClean="0">
                <a:latin typeface="Avenir Book"/>
                <a:cs typeface="Avenir Book"/>
              </a:rPr>
              <a:t>(data </a:t>
            </a:r>
            <a:r>
              <a:rPr lang="fr-FR" dirty="0" err="1" smtClean="0">
                <a:latin typeface="Avenir Book"/>
                <a:cs typeface="Avenir Book"/>
              </a:rPr>
              <a:t>tree</a:t>
            </a:r>
            <a:r>
              <a:rPr lang="fr-FR" dirty="0" smtClean="0">
                <a:latin typeface="Avenir Book"/>
                <a:cs typeface="Avenir Book"/>
              </a:rPr>
              <a:t> + variable </a:t>
            </a:r>
            <a:r>
              <a:rPr lang="fr-FR" dirty="0" err="1" smtClean="0">
                <a:latin typeface="Avenir Book"/>
                <a:cs typeface="Avenir Book"/>
              </a:rPr>
              <a:t>names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aliases</a:t>
            </a:r>
            <a:r>
              <a:rPr lang="fr-FR" dirty="0" smtClean="0">
                <a:latin typeface="Avenir Book"/>
                <a:cs typeface="Avenir Book"/>
              </a:rPr>
              <a:t>)</a:t>
            </a:r>
          </a:p>
          <a:p>
            <a:pPr marL="342900" indent="-342900">
              <a:buAutoNum type="arabicPeriod"/>
            </a:pPr>
            <a:endParaRPr lang="fr-FR" dirty="0" smtClean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dirty="0" smtClean="0">
                <a:latin typeface="Avenir Book"/>
                <a:cs typeface="Avenir Book"/>
              </a:rPr>
              <a:t>The data has to </a:t>
            </a:r>
            <a:r>
              <a:rPr lang="fr-FR" dirty="0" err="1" smtClean="0">
                <a:latin typeface="Avenir Book"/>
                <a:cs typeface="Avenir Book"/>
              </a:rPr>
              <a:t>be</a:t>
            </a:r>
            <a:r>
              <a:rPr lang="fr-FR" dirty="0" smtClean="0">
                <a:latin typeface="Avenir Book"/>
                <a:cs typeface="Avenir Book"/>
              </a:rPr>
              <a:t> CF-</a:t>
            </a:r>
            <a:r>
              <a:rPr lang="fr-FR" dirty="0" err="1" smtClean="0">
                <a:latin typeface="Avenir Book"/>
                <a:cs typeface="Avenir Book"/>
              </a:rPr>
              <a:t>compliant</a:t>
            </a:r>
            <a:r>
              <a:rPr lang="fr-FR" dirty="0" smtClean="0">
                <a:latin typeface="Avenir Book"/>
                <a:cs typeface="Avenir Book"/>
              </a:rPr>
              <a:t> (</a:t>
            </a:r>
            <a:r>
              <a:rPr lang="fr-FR" dirty="0" err="1" smtClean="0">
                <a:latin typeface="Avenir Book"/>
                <a:cs typeface="Avenir Book"/>
              </a:rPr>
              <a:t>norm</a:t>
            </a:r>
            <a:r>
              <a:rPr lang="fr-FR" dirty="0" smtClean="0">
                <a:latin typeface="Avenir Book"/>
                <a:cs typeface="Avenir Book"/>
              </a:rPr>
              <a:t> on the </a:t>
            </a:r>
            <a:r>
              <a:rPr lang="fr-FR" dirty="0" err="1" smtClean="0">
                <a:latin typeface="Avenir Book"/>
                <a:cs typeface="Avenir Book"/>
              </a:rPr>
              <a:t>metadata</a:t>
            </a:r>
            <a:r>
              <a:rPr lang="fr-FR" dirty="0" smtClean="0">
                <a:latin typeface="Avenir Book"/>
                <a:cs typeface="Avenir Book"/>
              </a:rPr>
              <a:t> in the files, </a:t>
            </a:r>
            <a:r>
              <a:rPr lang="fr-FR" dirty="0" err="1" smtClean="0">
                <a:latin typeface="Avenir Book"/>
                <a:cs typeface="Avenir Book"/>
              </a:rPr>
              <a:t>especially</a:t>
            </a:r>
            <a:r>
              <a:rPr lang="fr-FR" dirty="0" smtClean="0">
                <a:latin typeface="Avenir Book"/>
                <a:cs typeface="Avenir Book"/>
              </a:rPr>
              <a:t> the dimensions)</a:t>
            </a:r>
          </a:p>
          <a:p>
            <a:pPr marL="342900" indent="-342900">
              <a:buAutoNum type="arabicPeriod"/>
            </a:pPr>
            <a:endParaRPr lang="fr-FR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dirty="0" err="1" smtClean="0">
                <a:latin typeface="Avenir Book"/>
                <a:cs typeface="Avenir Book"/>
              </a:rPr>
              <a:t>We</a:t>
            </a:r>
            <a:r>
              <a:rPr lang="fr-FR" dirty="0" smtClean="0">
                <a:latin typeface="Avenir Book"/>
                <a:cs typeface="Avenir Book"/>
              </a:rPr>
              <a:t> encourage </a:t>
            </a:r>
            <a:r>
              <a:rPr lang="fr-FR" dirty="0" err="1" smtClean="0">
                <a:latin typeface="Avenir Book"/>
                <a:cs typeface="Avenir Book"/>
              </a:rPr>
              <a:t>working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with</a:t>
            </a:r>
            <a:r>
              <a:rPr lang="fr-FR" dirty="0" smtClean="0">
                <a:latin typeface="Avenir Book"/>
                <a:cs typeface="Avenir Book"/>
              </a:rPr>
              <a:t> CMIP variable </a:t>
            </a:r>
            <a:r>
              <a:rPr lang="fr-FR" dirty="0" err="1" smtClean="0">
                <a:latin typeface="Avenir Book"/>
                <a:cs typeface="Avenir Book"/>
              </a:rPr>
              <a:t>names</a:t>
            </a:r>
            <a:endParaRPr lang="fr-FR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endParaRPr lang="fr-FR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dirty="0" smtClean="0">
                <a:latin typeface="Avenir Book"/>
                <a:cs typeface="Avenir Book"/>
              </a:rPr>
              <a:t>No </a:t>
            </a:r>
            <a:r>
              <a:rPr lang="fr-FR" dirty="0" err="1" smtClean="0">
                <a:latin typeface="Avenir Book"/>
                <a:cs typeface="Avenir Book"/>
              </a:rPr>
              <a:t>overlapping</a:t>
            </a:r>
            <a:r>
              <a:rPr lang="fr-FR" dirty="0" smtClean="0">
                <a:latin typeface="Avenir Book"/>
                <a:cs typeface="Avenir Book"/>
              </a:rPr>
              <a:t> files in </a:t>
            </a:r>
            <a:r>
              <a:rPr lang="fr-FR" dirty="0" err="1" smtClean="0">
                <a:latin typeface="Avenir Book"/>
                <a:cs typeface="Avenir Book"/>
              </a:rPr>
              <a:t>your</a:t>
            </a:r>
            <a:r>
              <a:rPr lang="fr-FR" dirty="0" smtClean="0">
                <a:latin typeface="Avenir Book"/>
                <a:cs typeface="Avenir Book"/>
              </a:rPr>
              <a:t> data directories (do not have multiple files </a:t>
            </a:r>
            <a:r>
              <a:rPr lang="fr-FR" dirty="0" err="1" smtClean="0">
                <a:latin typeface="Avenir Book"/>
                <a:cs typeface="Avenir Book"/>
              </a:rPr>
              <a:t>covering</a:t>
            </a:r>
            <a:r>
              <a:rPr lang="fr-FR" dirty="0" smtClean="0">
                <a:latin typeface="Avenir Book"/>
                <a:cs typeface="Avenir Book"/>
              </a:rPr>
              <a:t> a </a:t>
            </a:r>
            <a:r>
              <a:rPr lang="fr-FR" dirty="0" err="1" smtClean="0">
                <a:latin typeface="Avenir Book"/>
                <a:cs typeface="Avenir Book"/>
              </a:rPr>
              <a:t>common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period</a:t>
            </a:r>
            <a:r>
              <a:rPr lang="fr-FR" dirty="0" smtClean="0">
                <a:latin typeface="Avenir Book"/>
                <a:cs typeface="Avenir Book"/>
              </a:rPr>
              <a:t> for the </a:t>
            </a:r>
            <a:r>
              <a:rPr lang="fr-FR" dirty="0" err="1" smtClean="0">
                <a:latin typeface="Avenir Book"/>
                <a:cs typeface="Avenir Book"/>
              </a:rPr>
              <a:t>same</a:t>
            </a:r>
            <a:r>
              <a:rPr lang="fr-FR" dirty="0" smtClean="0">
                <a:latin typeface="Avenir Book"/>
                <a:cs typeface="Avenir Book"/>
              </a:rPr>
              <a:t> variable in the </a:t>
            </a:r>
            <a:r>
              <a:rPr lang="fr-FR" dirty="0" err="1" smtClean="0">
                <a:latin typeface="Avenir Book"/>
                <a:cs typeface="Avenir Book"/>
              </a:rPr>
              <a:t>same</a:t>
            </a:r>
            <a:r>
              <a:rPr lang="fr-FR" dirty="0" smtClean="0">
                <a:latin typeface="Avenir Book"/>
                <a:cs typeface="Avenir Book"/>
              </a:rPr>
              <a:t> data </a:t>
            </a:r>
            <a:r>
              <a:rPr lang="fr-FR" dirty="0" err="1" smtClean="0">
                <a:latin typeface="Avenir Book"/>
                <a:cs typeface="Avenir Book"/>
              </a:rPr>
              <a:t>tree</a:t>
            </a:r>
            <a:r>
              <a:rPr lang="fr-FR" dirty="0" smtClean="0">
                <a:latin typeface="Avenir Book"/>
                <a:cs typeface="Avenir Book"/>
              </a:rPr>
              <a:t>)</a:t>
            </a:r>
            <a:endParaRPr lang="fr-FR" dirty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C-ESM-EP in a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nutshell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Prerequesite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on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data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6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06018" y="1832797"/>
            <a:ext cx="739761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And arguments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are </a:t>
            </a:r>
            <a:r>
              <a:rPr lang="fr-FR" sz="1600" dirty="0" err="1" smtClean="0">
                <a:latin typeface="Avenir Book"/>
                <a:cs typeface="Avenir Book"/>
              </a:rPr>
              <a:t>specific</a:t>
            </a:r>
            <a:r>
              <a:rPr lang="fr-FR" sz="1600" dirty="0" smtClean="0">
                <a:latin typeface="Avenir Book"/>
                <a:cs typeface="Avenir Book"/>
              </a:rPr>
              <a:t> to the C-ESM-EP:</a:t>
            </a:r>
          </a:p>
          <a:p>
            <a:pPr marL="285750" indent="-285750">
              <a:buFontTx/>
              <a:buChar char="-"/>
            </a:pP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b="1" dirty="0" err="1" smtClean="0">
                <a:latin typeface="Courier"/>
                <a:cs typeface="Courier"/>
              </a:rPr>
              <a:t>season</a:t>
            </a:r>
            <a:r>
              <a:rPr lang="fr-FR" sz="1600" b="1" dirty="0" smtClean="0">
                <a:latin typeface="Courier"/>
                <a:cs typeface="Courier"/>
              </a:rPr>
              <a:t>:</a:t>
            </a:r>
            <a:r>
              <a:rPr lang="fr-FR" sz="1600" dirty="0" smtClean="0">
                <a:latin typeface="Avenir Book"/>
                <a:cs typeface="Avenir Book"/>
              </a:rPr>
              <a:t> explicit (</a:t>
            </a:r>
            <a:r>
              <a:rPr lang="fr-FR" sz="1600" dirty="0" err="1" smtClean="0">
                <a:latin typeface="Avenir Book"/>
                <a:cs typeface="Avenir Book"/>
              </a:rPr>
              <a:t>see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clim_average</a:t>
            </a:r>
            <a:r>
              <a:rPr lang="fr-FR" sz="1600" dirty="0" smtClean="0">
                <a:latin typeface="Avenir Book"/>
                <a:cs typeface="Avenir Book"/>
              </a:rPr>
              <a:t> in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doc)</a:t>
            </a:r>
          </a:p>
          <a:p>
            <a:pPr marL="742950" lvl="1" indent="-285750">
              <a:buFontTx/>
              <a:buChar char="-"/>
            </a:pP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b="1" dirty="0" err="1" smtClean="0">
                <a:latin typeface="Courier"/>
                <a:cs typeface="Courier"/>
              </a:rPr>
              <a:t>domain</a:t>
            </a:r>
            <a:r>
              <a:rPr lang="fr-FR" sz="1600" b="1" dirty="0" smtClean="0">
                <a:latin typeface="Courier"/>
                <a:cs typeface="Courier"/>
              </a:rPr>
              <a:t>: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geographical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domain</a:t>
            </a:r>
            <a:r>
              <a:rPr lang="fr-FR" sz="1600" dirty="0" smtClean="0">
                <a:latin typeface="Avenir Book"/>
                <a:cs typeface="Avenir Book"/>
              </a:rPr>
              <a:t> (</a:t>
            </a:r>
            <a:r>
              <a:rPr lang="fr-FR" sz="1600" dirty="0" err="1" smtClean="0">
                <a:latin typeface="Avenir Book"/>
                <a:cs typeface="Avenir Book"/>
              </a:rPr>
              <a:t>example</a:t>
            </a:r>
            <a:r>
              <a:rPr lang="fr-FR" sz="1600" dirty="0" smtClean="0">
                <a:latin typeface="Avenir Book"/>
                <a:cs typeface="Avenir Book"/>
              </a:rPr>
              <a:t> in </a:t>
            </a:r>
            <a:r>
              <a:rPr lang="fr-FR" sz="1600" dirty="0" err="1" smtClean="0">
                <a:latin typeface="Avenir Book"/>
                <a:cs typeface="Avenir Book"/>
              </a:rPr>
              <a:t>params_AtlasExplorer.py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</a:p>
          <a:p>
            <a:pPr marL="742950" lvl="1" indent="-285750">
              <a:buFontTx/>
              <a:buChar char="-"/>
            </a:pP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b="1" dirty="0" err="1">
                <a:latin typeface="Courier"/>
                <a:cs typeface="Courier"/>
              </a:rPr>
              <a:t>s</a:t>
            </a:r>
            <a:r>
              <a:rPr lang="fr-FR" sz="1600" b="1" dirty="0" err="1" smtClean="0">
                <a:latin typeface="Courier"/>
                <a:cs typeface="Courier"/>
              </a:rPr>
              <a:t>patial_anomalies</a:t>
            </a:r>
            <a:r>
              <a:rPr lang="fr-FR" sz="1600" b="1" dirty="0" smtClean="0">
                <a:latin typeface="Courier"/>
                <a:cs typeface="Courier"/>
              </a:rPr>
              <a:t>: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True</a:t>
            </a:r>
            <a:r>
              <a:rPr lang="fr-FR" sz="1600" dirty="0" smtClean="0">
                <a:latin typeface="Avenir Book"/>
                <a:cs typeface="Avenir Book"/>
              </a:rPr>
              <a:t> or False (</a:t>
            </a:r>
            <a:r>
              <a:rPr lang="fr-FR" sz="1600" dirty="0" err="1" smtClean="0">
                <a:latin typeface="Avenir Book"/>
                <a:cs typeface="Avenir Book"/>
              </a:rPr>
              <a:t>remove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mean</a:t>
            </a:r>
            <a:r>
              <a:rPr lang="fr-FR" sz="1600" dirty="0" smtClean="0">
                <a:latin typeface="Avenir Book"/>
                <a:cs typeface="Avenir Book"/>
              </a:rPr>
              <a:t> of the </a:t>
            </a:r>
            <a:r>
              <a:rPr lang="fr-FR" sz="1600" dirty="0" err="1" smtClean="0">
                <a:latin typeface="Avenir Book"/>
                <a:cs typeface="Avenir Book"/>
              </a:rPr>
              <a:t>field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</a:p>
          <a:p>
            <a:pPr marL="742950" lvl="1" indent="-285750">
              <a:buFontTx/>
              <a:buChar char="-"/>
            </a:pP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b="1" dirty="0" err="1">
                <a:latin typeface="Courier"/>
                <a:cs typeface="Courier"/>
              </a:rPr>
              <a:t>c</a:t>
            </a:r>
            <a:r>
              <a:rPr lang="fr-FR" sz="1600" b="1" dirty="0" err="1" smtClean="0">
                <a:latin typeface="Courier"/>
                <a:cs typeface="Courier"/>
              </a:rPr>
              <a:t>dogrid</a:t>
            </a:r>
            <a:r>
              <a:rPr lang="fr-FR" sz="1600" b="1" dirty="0" smtClean="0">
                <a:latin typeface="Courier"/>
                <a:cs typeface="Courier"/>
              </a:rPr>
              <a:t>: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provide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specific</a:t>
            </a:r>
            <a:r>
              <a:rPr lang="fr-FR" sz="1600" dirty="0" smtClean="0">
                <a:latin typeface="Avenir Book"/>
                <a:cs typeface="Avenir Book"/>
              </a:rPr>
              <a:t> CDO </a:t>
            </a:r>
            <a:r>
              <a:rPr lang="fr-FR" sz="1600" dirty="0" err="1" smtClean="0">
                <a:latin typeface="Avenir Book"/>
                <a:cs typeface="Avenir Book"/>
              </a:rPr>
              <a:t>grid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regrid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both</a:t>
            </a:r>
            <a:r>
              <a:rPr lang="fr-FR" sz="1600" dirty="0" smtClean="0">
                <a:latin typeface="Avenir Book"/>
                <a:cs typeface="Avenir Book"/>
              </a:rPr>
              <a:t> model and </a:t>
            </a:r>
            <a:r>
              <a:rPr lang="fr-FR" sz="1600" dirty="0" err="1" smtClean="0">
                <a:latin typeface="Avenir Book"/>
                <a:cs typeface="Avenir Book"/>
              </a:rPr>
              <a:t>reference</a:t>
            </a: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b="1" dirty="0" err="1">
                <a:latin typeface="Courier"/>
                <a:cs typeface="Courier"/>
              </a:rPr>
              <a:t>r</a:t>
            </a:r>
            <a:r>
              <a:rPr lang="fr-FR" sz="1600" b="1" dirty="0" err="1" smtClean="0">
                <a:latin typeface="Courier"/>
                <a:cs typeface="Courier"/>
              </a:rPr>
              <a:t>egrid_option</a:t>
            </a:r>
            <a:r>
              <a:rPr lang="fr-FR" sz="1600" b="1" dirty="0" smtClean="0">
                <a:latin typeface="Courier"/>
                <a:cs typeface="Courier"/>
              </a:rPr>
              <a:t>: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specific</a:t>
            </a:r>
            <a:r>
              <a:rPr lang="fr-FR" sz="1600" dirty="0" smtClean="0">
                <a:latin typeface="Avenir Book"/>
                <a:cs typeface="Avenir Book"/>
              </a:rPr>
              <a:t> CDO </a:t>
            </a:r>
            <a:r>
              <a:rPr lang="fr-FR" sz="1600" dirty="0" err="1" smtClean="0">
                <a:latin typeface="Avenir Book"/>
                <a:cs typeface="Avenir Book"/>
              </a:rPr>
              <a:t>regridding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method</a:t>
            </a: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endParaRPr lang="fr-FR" sz="1600" dirty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b="1" dirty="0" err="1">
                <a:latin typeface="Courier"/>
                <a:cs typeface="Courier"/>
              </a:rPr>
              <a:t>z</a:t>
            </a:r>
            <a:r>
              <a:rPr lang="fr-FR" sz="1600" b="1" dirty="0" err="1" smtClean="0">
                <a:latin typeface="Courier"/>
                <a:cs typeface="Courier"/>
              </a:rPr>
              <a:t>onmean_variable</a:t>
            </a:r>
            <a:r>
              <a:rPr lang="fr-FR" sz="1600" b="1" dirty="0" smtClean="0">
                <a:latin typeface="Courier"/>
                <a:cs typeface="Courier"/>
              </a:rPr>
              <a:t>: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specify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the variable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be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shown</a:t>
            </a:r>
            <a:r>
              <a:rPr lang="fr-FR" sz="1600" dirty="0" smtClean="0">
                <a:latin typeface="Avenir Book"/>
                <a:cs typeface="Avenir Book"/>
              </a:rPr>
              <a:t> as zonal </a:t>
            </a:r>
            <a:r>
              <a:rPr lang="fr-FR" sz="1600" dirty="0" err="1" smtClean="0">
                <a:latin typeface="Avenir Book"/>
                <a:cs typeface="Avenir Book"/>
              </a:rPr>
              <a:t>means</a:t>
            </a:r>
            <a:r>
              <a:rPr lang="fr-FR" sz="1600" dirty="0" smtClean="0">
                <a:latin typeface="Avenir Book"/>
                <a:cs typeface="Avenir Book"/>
              </a:rPr>
              <a:t> (for new variables </a:t>
            </a:r>
            <a:r>
              <a:rPr lang="fr-FR" sz="1600" dirty="0" err="1" smtClean="0">
                <a:latin typeface="Avenir Book"/>
                <a:cs typeface="Avenir Book"/>
              </a:rPr>
              <a:t>created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param</a:t>
            </a:r>
            <a:r>
              <a:rPr lang="fr-FR" sz="1600" dirty="0" smtClean="0">
                <a:latin typeface="Avenir Book"/>
                <a:cs typeface="Avenir Book"/>
              </a:rPr>
              <a:t> file)</a:t>
            </a:r>
          </a:p>
          <a:p>
            <a:pPr marL="742950" lvl="1" indent="-285750">
              <a:buFontTx/>
              <a:buChar char="-"/>
            </a:pPr>
            <a:endParaRPr lang="fr-FR" sz="1600" dirty="0" smtClean="0">
              <a:latin typeface="Avenir Book"/>
              <a:cs typeface="Avenir Book"/>
            </a:endParaRPr>
          </a:p>
          <a:p>
            <a:pPr marL="742950" lvl="1" indent="-285750">
              <a:buFontTx/>
              <a:buChar char="-"/>
            </a:pPr>
            <a:r>
              <a:rPr lang="fr-FR" sz="1600" b="1" dirty="0" err="1">
                <a:latin typeface="Courier"/>
                <a:cs typeface="Courier"/>
              </a:rPr>
              <a:t>a</a:t>
            </a:r>
            <a:r>
              <a:rPr lang="fr-FR" sz="1600" b="1" dirty="0" err="1" smtClean="0">
                <a:latin typeface="Courier"/>
                <a:cs typeface="Courier"/>
              </a:rPr>
              <a:t>dd</a:t>
            </a:r>
            <a:r>
              <a:rPr lang="fr-FR" sz="1600" b="1" dirty="0" err="1" smtClean="0">
                <a:latin typeface="Courier"/>
                <a:cs typeface="Courier"/>
              </a:rPr>
              <a:t>_climato_contours</a:t>
            </a:r>
            <a:r>
              <a:rPr lang="fr-FR" sz="1600" b="1" dirty="0" smtClean="0">
                <a:latin typeface="Courier"/>
                <a:cs typeface="Courier"/>
              </a:rPr>
              <a:t>: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True</a:t>
            </a:r>
            <a:r>
              <a:rPr lang="fr-FR" sz="1600" dirty="0" smtClean="0">
                <a:latin typeface="Avenir Book"/>
                <a:cs typeface="Avenir Book"/>
              </a:rPr>
              <a:t>/False</a:t>
            </a:r>
          </a:p>
          <a:p>
            <a:pPr marL="742950" lvl="1" indent="-285750">
              <a:buFontTx/>
              <a:buChar char="-"/>
            </a:pP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2.2.2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atlas_explorer_variables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Provide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 variable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additionnal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features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07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096775" y="1628103"/>
            <a:ext cx="6955863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venir Book"/>
                <a:cs typeface="Avenir Book"/>
              </a:rPr>
              <a:t>Now</a:t>
            </a:r>
            <a:r>
              <a:rPr lang="fr-FR" sz="1600" dirty="0" smtClean="0">
                <a:latin typeface="Avenir Book"/>
                <a:cs typeface="Avenir Book"/>
              </a:rPr>
              <a:t> I </a:t>
            </a:r>
            <a:r>
              <a:rPr lang="fr-FR" sz="1600" dirty="0" err="1" smtClean="0">
                <a:latin typeface="Avenir Book"/>
                <a:cs typeface="Avenir Book"/>
              </a:rPr>
              <a:t>would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like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work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a new variable (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not </a:t>
            </a:r>
            <a:r>
              <a:rPr lang="fr-FR" sz="1600" dirty="0" err="1" smtClean="0">
                <a:latin typeface="Avenir Book"/>
                <a:cs typeface="Avenir Book"/>
              </a:rPr>
              <a:t>already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used</a:t>
            </a:r>
            <a:r>
              <a:rPr lang="fr-FR" sz="1600" dirty="0" smtClean="0">
                <a:latin typeface="Avenir Book"/>
                <a:cs typeface="Avenir Book"/>
              </a:rPr>
              <a:t> in the </a:t>
            </a:r>
            <a:r>
              <a:rPr lang="fr-FR" sz="1600" dirty="0" err="1" smtClean="0">
                <a:latin typeface="Avenir Book"/>
                <a:cs typeface="Avenir Book"/>
              </a:rPr>
              <a:t>various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parameter</a:t>
            </a:r>
            <a:r>
              <a:rPr lang="fr-FR" sz="1600" dirty="0" smtClean="0">
                <a:latin typeface="Avenir Book"/>
                <a:cs typeface="Avenir Book"/>
              </a:rPr>
              <a:t> files of all the </a:t>
            </a:r>
            <a:r>
              <a:rPr lang="fr-FR" sz="1600" dirty="0" err="1" smtClean="0">
                <a:latin typeface="Avenir Book"/>
                <a:cs typeface="Avenir Book"/>
              </a:rPr>
              <a:t>different</a:t>
            </a:r>
            <a:r>
              <a:rPr lang="fr-FR" sz="1600" dirty="0" smtClean="0">
                <a:latin typeface="Avenir Book"/>
                <a:cs typeface="Avenir Book"/>
              </a:rPr>
              <a:t> components).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b="1" dirty="0" smtClean="0">
                <a:latin typeface="Avenir Medium"/>
                <a:cs typeface="Avenir Medium"/>
              </a:rPr>
              <a:t>Case 1</a:t>
            </a:r>
            <a:endParaRPr lang="fr-FR" sz="1600" b="1" dirty="0" smtClean="0">
              <a:latin typeface="Avenir Medium"/>
              <a:cs typeface="Avenir Medium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If </a:t>
            </a:r>
            <a:r>
              <a:rPr lang="fr-FR" sz="1600" dirty="0" err="1" smtClean="0">
                <a:latin typeface="Avenir Book"/>
                <a:cs typeface="Avenir Book"/>
              </a:rPr>
              <a:t>path</a:t>
            </a:r>
            <a:r>
              <a:rPr lang="fr-FR" sz="1600" dirty="0" smtClean="0">
                <a:latin typeface="Avenir Book"/>
                <a:cs typeface="Avenir Book"/>
              </a:rPr>
              <a:t>/</a:t>
            </a:r>
            <a:r>
              <a:rPr lang="fr-FR" sz="1600" dirty="0" err="1" smtClean="0">
                <a:latin typeface="Avenir Book"/>
                <a:cs typeface="Avenir Book"/>
              </a:rPr>
              <a:t>filename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targeted</a:t>
            </a:r>
            <a:r>
              <a:rPr lang="fr-FR" sz="1600" dirty="0" smtClean="0">
                <a:latin typeface="Avenir Book"/>
                <a:cs typeface="Avenir Book"/>
              </a:rPr>
              <a:t> by the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are </a:t>
            </a:r>
            <a:r>
              <a:rPr lang="fr-FR" sz="1600" dirty="0" err="1" smtClean="0">
                <a:latin typeface="Avenir Book"/>
                <a:cs typeface="Avenir Book"/>
              </a:rPr>
              <a:t>using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contains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explicitly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the variable </a:t>
            </a:r>
            <a:r>
              <a:rPr lang="fr-FR" sz="1600" dirty="0" err="1" smtClean="0">
                <a:latin typeface="Avenir Book"/>
                <a:cs typeface="Avenir Book"/>
              </a:rPr>
              <a:t>name</a:t>
            </a:r>
            <a:r>
              <a:rPr lang="fr-FR" sz="1600" dirty="0" smtClean="0">
                <a:latin typeface="Avenir Book"/>
                <a:cs typeface="Avenir Book"/>
              </a:rPr>
              <a:t> (as for CMIP5),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access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rightaway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Ex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'tas':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400" dirty="0">
                <a:latin typeface="Courier"/>
                <a:cs typeface="Courier"/>
              </a:rPr>
              <a:t>tas_Amon_IPSL-CM5A-LR_historical_r1i1p1_185001-200512.nc</a:t>
            </a:r>
          </a:p>
          <a:p>
            <a:endParaRPr lang="fr-FR" sz="1600" b="1" dirty="0" smtClean="0">
              <a:latin typeface="Avenir Medium"/>
              <a:cs typeface="Avenir Medium"/>
            </a:endParaRPr>
          </a:p>
          <a:p>
            <a:r>
              <a:rPr lang="fr-FR" sz="1600" b="1" dirty="0" smtClean="0">
                <a:latin typeface="Avenir Medium"/>
                <a:cs typeface="Avenir Medium"/>
              </a:rPr>
              <a:t>Case 2</a:t>
            </a:r>
            <a:endParaRPr lang="fr-FR" sz="1600" b="1" dirty="0">
              <a:latin typeface="Avenir Medium"/>
              <a:cs typeface="Avenir Medium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If not, </a:t>
            </a:r>
            <a:r>
              <a:rPr lang="fr-FR" sz="1600" dirty="0" err="1" smtClean="0">
                <a:latin typeface="Avenir Book"/>
                <a:cs typeface="Avenir Book"/>
              </a:rPr>
              <a:t>like</a:t>
            </a:r>
            <a:r>
              <a:rPr lang="fr-FR" sz="1600" dirty="0" smtClean="0">
                <a:latin typeface="Avenir Book"/>
                <a:cs typeface="Avenir Book"/>
              </a:rPr>
              <a:t> in the IGCM_OUT </a:t>
            </a:r>
            <a:r>
              <a:rPr lang="fr-FR" sz="1600" dirty="0" err="1" smtClean="0">
                <a:latin typeface="Avenir Book"/>
                <a:cs typeface="Avenir Book"/>
              </a:rPr>
              <a:t>project</a:t>
            </a:r>
            <a:r>
              <a:rPr lang="fr-FR" sz="1600" dirty="0" smtClean="0">
                <a:latin typeface="Avenir Book"/>
                <a:cs typeface="Avenir Book"/>
              </a:rPr>
              <a:t> for the 'SE' files, the file </a:t>
            </a:r>
            <a:r>
              <a:rPr lang="fr-FR" sz="1600" dirty="0" err="1" smtClean="0">
                <a:latin typeface="Avenir Book"/>
                <a:cs typeface="Avenir Book"/>
              </a:rPr>
              <a:t>contains</a:t>
            </a:r>
            <a:r>
              <a:rPr lang="fr-FR" sz="1600" dirty="0" smtClean="0">
                <a:latin typeface="Avenir Book"/>
                <a:cs typeface="Avenir Book"/>
              </a:rPr>
              <a:t> multiple variables and the file </a:t>
            </a:r>
            <a:r>
              <a:rPr lang="fr-FR" sz="1600" dirty="0" err="1" smtClean="0">
                <a:latin typeface="Avenir Book"/>
                <a:cs typeface="Avenir Book"/>
              </a:rPr>
              <a:t>nam</a:t>
            </a:r>
            <a:r>
              <a:rPr lang="fr-FR" sz="1600" dirty="0" err="1" smtClean="0">
                <a:latin typeface="Avenir Book"/>
                <a:cs typeface="Avenir Book"/>
              </a:rPr>
              <a:t>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contains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specific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character</a:t>
            </a:r>
            <a:r>
              <a:rPr lang="fr-FR" sz="1600" dirty="0" smtClean="0">
                <a:latin typeface="Avenir Book"/>
                <a:cs typeface="Avenir Book"/>
              </a:rPr>
              <a:t> string.</a:t>
            </a:r>
          </a:p>
          <a:p>
            <a:r>
              <a:rPr lang="fr-FR" sz="1600" dirty="0" err="1" smtClean="0">
                <a:latin typeface="Avenir Book"/>
                <a:cs typeface="Avenir Book"/>
              </a:rPr>
              <a:t>Example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'tas' </a:t>
            </a:r>
            <a:r>
              <a:rPr lang="fr-FR" sz="1600" dirty="0" err="1" smtClean="0">
                <a:latin typeface="Avenir Book"/>
                <a:cs typeface="Avenir Book"/>
              </a:rPr>
              <a:t>found</a:t>
            </a:r>
            <a:r>
              <a:rPr lang="fr-FR" sz="1600" dirty="0" smtClean="0">
                <a:latin typeface="Avenir Book"/>
                <a:cs typeface="Avenir Book"/>
              </a:rPr>
              <a:t> in the '</a:t>
            </a:r>
            <a:r>
              <a:rPr lang="fr-FR" sz="1600" dirty="0" err="1" smtClean="0">
                <a:latin typeface="Avenir Book"/>
                <a:cs typeface="Avenir Book"/>
              </a:rPr>
              <a:t>histmth</a:t>
            </a:r>
            <a:r>
              <a:rPr lang="fr-FR" sz="1600" dirty="0" smtClean="0">
                <a:latin typeface="Avenir Book"/>
                <a:cs typeface="Avenir Book"/>
              </a:rPr>
              <a:t>' file: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en-US" sz="1600" dirty="0">
                <a:latin typeface="Courier"/>
                <a:cs typeface="Courier"/>
              </a:rPr>
              <a:t>CM605-LR-</a:t>
            </a:r>
            <a:r>
              <a:rPr lang="en-US" sz="1600" dirty="0" smtClean="0">
                <a:latin typeface="Courier"/>
                <a:cs typeface="Courier"/>
              </a:rPr>
              <a:t>pdCtrl01_SE_2000_2009_1M_histmth.nc</a:t>
            </a:r>
            <a:endParaRPr lang="fr-FR" sz="1600" b="1" dirty="0">
              <a:latin typeface="Avenir Medium"/>
              <a:cs typeface="Avenir Medium"/>
            </a:endParaRPr>
          </a:p>
          <a:p>
            <a:endParaRPr lang="fr-FR" sz="1600" b="1" dirty="0" smtClean="0">
              <a:latin typeface="Avenir Medium"/>
              <a:cs typeface="Avenir Medium"/>
            </a:endParaRPr>
          </a:p>
          <a:p>
            <a:endParaRPr lang="fr-FR" sz="1600" b="1" dirty="0">
              <a:latin typeface="Avenir Medium"/>
              <a:cs typeface="Avenir Medium"/>
            </a:endParaRPr>
          </a:p>
          <a:p>
            <a:pPr algn="r"/>
            <a:r>
              <a:rPr lang="fr-FR" sz="1600" dirty="0" smtClean="0">
                <a:latin typeface="Avenir Book"/>
                <a:cs typeface="Avenir Book"/>
              </a:rPr>
              <a:t>Go to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next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slide</a:t>
            </a:r>
            <a:endParaRPr lang="fr-FR" sz="1600" dirty="0" smtClean="0">
              <a:latin typeface="Avenir Book"/>
              <a:cs typeface="Avenir Book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27865" y="382502"/>
            <a:ext cx="45249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2.2.3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variables</a:t>
            </a: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How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can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I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my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own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new variable?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6" name="Image 15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13688" y="3849644"/>
            <a:ext cx="6698063" cy="328186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96775" y="5524392"/>
            <a:ext cx="6698063" cy="328186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52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558430" y="1882407"/>
            <a:ext cx="807072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You </a:t>
            </a:r>
            <a:r>
              <a:rPr lang="fr-FR" sz="1600" dirty="0" err="1" smtClean="0">
                <a:latin typeface="Avenir Book"/>
                <a:cs typeface="Avenir Book"/>
              </a:rPr>
              <a:t>then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need</a:t>
            </a:r>
            <a:r>
              <a:rPr lang="fr-FR" sz="1600" dirty="0" smtClean="0">
                <a:latin typeface="Avenir Book"/>
                <a:cs typeface="Avenir Book"/>
              </a:rPr>
              <a:t> to tell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find</a:t>
            </a:r>
            <a:r>
              <a:rPr lang="fr-FR" sz="1600" b="1" dirty="0" smtClean="0">
                <a:latin typeface="Avenir Medium"/>
                <a:cs typeface="Avenir Medium"/>
              </a:rPr>
              <a:t> the variable 'tas' in the file </a:t>
            </a:r>
            <a:r>
              <a:rPr lang="fr-FR" sz="1600" b="1" dirty="0" err="1" smtClean="0">
                <a:latin typeface="Avenir Medium"/>
                <a:cs typeface="Avenir Medium"/>
              </a:rPr>
              <a:t>containing</a:t>
            </a:r>
            <a:r>
              <a:rPr lang="fr-FR" sz="1600" b="1" dirty="0" smtClean="0">
                <a:latin typeface="Avenir Medium"/>
                <a:cs typeface="Avenir Medium"/>
              </a:rPr>
              <a:t> '</a:t>
            </a:r>
            <a:r>
              <a:rPr lang="fr-FR" sz="1600" b="1" dirty="0" err="1" smtClean="0">
                <a:latin typeface="Avenir Medium"/>
                <a:cs typeface="Avenir Medium"/>
              </a:rPr>
              <a:t>histmth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smtClean="0">
                <a:latin typeface="Avenir Medium"/>
                <a:cs typeface="Avenir Medium"/>
              </a:rPr>
              <a:t>(</a:t>
            </a:r>
            <a:r>
              <a:rPr lang="fr-FR" sz="1600" b="1" dirty="0" err="1" smtClean="0">
                <a:latin typeface="Avenir Medium"/>
                <a:cs typeface="Avenir Medium"/>
              </a:rPr>
              <a:t>filenameVar</a:t>
            </a:r>
            <a:r>
              <a:rPr lang="fr-FR" sz="1600" b="1" dirty="0" smtClean="0">
                <a:latin typeface="Avenir Medium"/>
                <a:cs typeface="Avenir Medium"/>
              </a:rPr>
              <a:t>='</a:t>
            </a:r>
            <a:r>
              <a:rPr lang="fr-FR" sz="1600" b="1" dirty="0" err="1" smtClean="0">
                <a:latin typeface="Avenir Medium"/>
                <a:cs typeface="Avenir Medium"/>
              </a:rPr>
              <a:t>histmth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dirty="0" smtClean="0">
                <a:latin typeface="Avenir Book"/>
                <a:cs typeface="Avenir Book"/>
              </a:rPr>
              <a:t>) by </a:t>
            </a:r>
            <a:r>
              <a:rPr lang="fr-FR" sz="1600" dirty="0" err="1" smtClean="0">
                <a:latin typeface="Avenir Book"/>
                <a:cs typeface="Avenir Book"/>
              </a:rPr>
              <a:t>creating</a:t>
            </a:r>
            <a:r>
              <a:rPr lang="fr-FR" sz="1600" dirty="0" smtClean="0">
                <a:latin typeface="Avenir Book"/>
                <a:cs typeface="Avenir Book"/>
              </a:rPr>
              <a:t> an alias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function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calias</a:t>
            </a:r>
            <a:r>
              <a:rPr lang="fr-FR" sz="1600" dirty="0" smtClean="0">
                <a:latin typeface="Avenir Book"/>
                <a:cs typeface="Avenir Book"/>
              </a:rPr>
              <a:t>():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400" dirty="0" err="1" smtClean="0">
                <a:latin typeface="Courier"/>
                <a:cs typeface="Courier"/>
              </a:rPr>
              <a:t>calias</a:t>
            </a:r>
            <a:r>
              <a:rPr lang="fr-FR" sz="1400" dirty="0" smtClean="0">
                <a:latin typeface="Courier"/>
                <a:cs typeface="Courier"/>
              </a:rPr>
              <a:t>('IGCM_OUT','tas','t2m', </a:t>
            </a:r>
            <a:r>
              <a:rPr lang="fr-FR" sz="1400" dirty="0" err="1" smtClean="0">
                <a:latin typeface="Courier"/>
                <a:cs typeface="Courier"/>
              </a:rPr>
              <a:t>filenameVar</a:t>
            </a:r>
            <a:r>
              <a:rPr lang="fr-FR" sz="1400" dirty="0" smtClean="0">
                <a:latin typeface="Courier"/>
                <a:cs typeface="Courier"/>
              </a:rPr>
              <a:t>='</a:t>
            </a:r>
            <a:r>
              <a:rPr lang="fr-FR" sz="1400" dirty="0" err="1" smtClean="0">
                <a:latin typeface="Courier"/>
                <a:cs typeface="Courier"/>
              </a:rPr>
              <a:t>histmth</a:t>
            </a:r>
            <a:r>
              <a:rPr lang="fr-FR" sz="1400" dirty="0" smtClean="0">
                <a:latin typeface="Courier"/>
                <a:cs typeface="Courier"/>
              </a:rPr>
              <a:t>')</a:t>
            </a:r>
            <a:endParaRPr lang="fr-FR" sz="1400" dirty="0">
              <a:latin typeface="Courier"/>
              <a:cs typeface="Courier"/>
            </a:endParaRPr>
          </a:p>
          <a:p>
            <a:endParaRPr lang="fr-FR" sz="1600" dirty="0" smtClean="0">
              <a:latin typeface="Avenir Medium"/>
              <a:cs typeface="Avenir Medium"/>
            </a:endParaRPr>
          </a:p>
          <a:p>
            <a:endParaRPr lang="fr-FR" sz="1600" dirty="0" smtClean="0">
              <a:latin typeface="Avenir Medium"/>
              <a:cs typeface="Avenir Medium"/>
            </a:endParaRPr>
          </a:p>
          <a:p>
            <a:r>
              <a:rPr lang="fr-FR" sz="1600" b="1" dirty="0" err="1" smtClean="0">
                <a:latin typeface="Avenir Medium"/>
                <a:cs typeface="Avenir Medium"/>
              </a:rPr>
              <a:t>We</a:t>
            </a:r>
            <a:r>
              <a:rPr lang="fr-FR" sz="1600" b="1" dirty="0" smtClean="0">
                <a:latin typeface="Avenir Medium"/>
                <a:cs typeface="Avenir Medium"/>
              </a:rPr>
              <a:t> encourage the </a:t>
            </a:r>
            <a:r>
              <a:rPr lang="fr-FR" sz="1600" b="1" dirty="0" err="1" smtClean="0">
                <a:latin typeface="Avenir Medium"/>
                <a:cs typeface="Avenir Medium"/>
              </a:rPr>
              <a:t>users</a:t>
            </a:r>
            <a:r>
              <a:rPr lang="fr-FR" sz="1600" b="1" dirty="0" smtClean="0">
                <a:latin typeface="Avenir Medium"/>
                <a:cs typeface="Avenir Medium"/>
              </a:rPr>
              <a:t> to use CMIP variable </a:t>
            </a:r>
            <a:r>
              <a:rPr lang="fr-FR" sz="1600" b="1" dirty="0" err="1" smtClean="0">
                <a:latin typeface="Avenir Medium"/>
                <a:cs typeface="Avenir Medium"/>
              </a:rPr>
              <a:t>names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facilitate</a:t>
            </a:r>
            <a:r>
              <a:rPr lang="fr-FR" sz="1600" dirty="0" smtClean="0">
                <a:latin typeface="Avenir Book"/>
                <a:cs typeface="Avenir Book"/>
              </a:rPr>
              <a:t> the sharing of </a:t>
            </a:r>
            <a:r>
              <a:rPr lang="fr-FR" sz="1600" dirty="0" err="1" smtClean="0">
                <a:latin typeface="Avenir Book"/>
                <a:cs typeface="Avenir Book"/>
              </a:rPr>
              <a:t>atlases</a:t>
            </a:r>
            <a:r>
              <a:rPr lang="fr-FR" sz="1600" dirty="0" smtClean="0">
                <a:latin typeface="Avenir Book"/>
                <a:cs typeface="Avenir Book"/>
              </a:rPr>
              <a:t> (and </a:t>
            </a:r>
            <a:r>
              <a:rPr lang="fr-FR" sz="1600" dirty="0" err="1" smtClean="0">
                <a:latin typeface="Avenir Book"/>
                <a:cs typeface="Avenir Book"/>
              </a:rPr>
              <a:t>crossing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different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projects</a:t>
            </a:r>
            <a:r>
              <a:rPr lang="fr-FR" sz="1600" dirty="0" smtClean="0">
                <a:latin typeface="Avenir Book"/>
                <a:cs typeface="Avenir Book"/>
              </a:rPr>
              <a:t> in the </a:t>
            </a:r>
            <a:r>
              <a:rPr lang="fr-FR" sz="1600" dirty="0" err="1" smtClean="0">
                <a:latin typeface="Avenir Book"/>
                <a:cs typeface="Avenir Book"/>
              </a:rPr>
              <a:t>same</a:t>
            </a:r>
            <a:r>
              <a:rPr lang="fr-FR" sz="1600" dirty="0" smtClean="0">
                <a:latin typeface="Avenir Book"/>
                <a:cs typeface="Avenir Book"/>
              </a:rPr>
              <a:t> atlas).</a:t>
            </a:r>
          </a:p>
          <a:p>
            <a:r>
              <a:rPr lang="fr-FR" sz="1600" dirty="0" err="1" smtClean="0">
                <a:latin typeface="Avenir Book"/>
                <a:cs typeface="Avenir Book"/>
              </a:rPr>
              <a:t>That's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why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same</a:t>
            </a:r>
            <a:r>
              <a:rPr lang="fr-FR" sz="1600" dirty="0" smtClean="0">
                <a:latin typeface="Avenir Book"/>
                <a:cs typeface="Avenir Book"/>
              </a:rPr>
              <a:t> time, </a:t>
            </a:r>
            <a:r>
              <a:rPr lang="fr-FR" sz="1600" b="1" dirty="0" err="1" smtClean="0">
                <a:latin typeface="Avenir Medium"/>
                <a:cs typeface="Avenir Medium"/>
              </a:rPr>
              <a:t>we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create</a:t>
            </a:r>
            <a:r>
              <a:rPr lang="fr-FR" sz="1600" b="1" dirty="0" smtClean="0">
                <a:latin typeface="Avenir Medium"/>
                <a:cs typeface="Avenir Medium"/>
              </a:rPr>
              <a:t> an alias to tell </a:t>
            </a:r>
            <a:r>
              <a:rPr lang="fr-FR" sz="1600" b="1" dirty="0" err="1" smtClean="0">
                <a:latin typeface="Avenir Medium"/>
                <a:cs typeface="Avenir Medium"/>
              </a:rPr>
              <a:t>CliMAF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that</a:t>
            </a:r>
            <a:r>
              <a:rPr lang="fr-FR" sz="1600" b="1" dirty="0" smtClean="0">
                <a:latin typeface="Avenir Medium"/>
                <a:cs typeface="Avenir Medium"/>
              </a:rPr>
              <a:t> the variable 'tas' (second argument) </a:t>
            </a:r>
            <a:r>
              <a:rPr lang="fr-FR" sz="1600" b="1" dirty="0" err="1" smtClean="0">
                <a:latin typeface="Avenir Medium"/>
                <a:cs typeface="Avenir Medium"/>
              </a:rPr>
              <a:t>is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actually</a:t>
            </a:r>
            <a:r>
              <a:rPr lang="fr-FR" sz="1600" b="1" dirty="0" smtClean="0">
                <a:latin typeface="Avenir Medium"/>
                <a:cs typeface="Avenir Medium"/>
              </a:rPr>
              <a:t> the variable 't2m' (</a:t>
            </a:r>
            <a:r>
              <a:rPr lang="fr-FR" sz="1600" b="1" dirty="0" err="1" smtClean="0">
                <a:latin typeface="Avenir Medium"/>
                <a:cs typeface="Avenir Medium"/>
              </a:rPr>
              <a:t>third</a:t>
            </a:r>
            <a:r>
              <a:rPr lang="fr-FR" sz="1600" b="1" dirty="0" smtClean="0">
                <a:latin typeface="Avenir Medium"/>
                <a:cs typeface="Avenir Medium"/>
              </a:rPr>
              <a:t> argument) in the IGCM_OUT </a:t>
            </a:r>
            <a:r>
              <a:rPr lang="fr-FR" sz="1600" b="1" dirty="0" err="1" smtClean="0">
                <a:latin typeface="Avenir Medium"/>
                <a:cs typeface="Avenir Medium"/>
              </a:rPr>
              <a:t>project</a:t>
            </a:r>
            <a:r>
              <a:rPr lang="fr-FR" sz="1600" b="1" dirty="0" smtClean="0">
                <a:latin typeface="Avenir Medium"/>
                <a:cs typeface="Avenir Medium"/>
              </a:rPr>
              <a:t> (first argument).</a:t>
            </a:r>
          </a:p>
          <a:p>
            <a:endParaRPr lang="fr-FR" sz="1600" b="1" dirty="0" smtClean="0">
              <a:latin typeface="Avenir Medium"/>
              <a:cs typeface="Avenir Medium"/>
            </a:endParaRPr>
          </a:p>
          <a:p>
            <a:endParaRPr lang="fr-FR" sz="1600" b="1" dirty="0">
              <a:latin typeface="Avenir Medium"/>
              <a:cs typeface="Avenir Medium"/>
            </a:endParaRPr>
          </a:p>
          <a:p>
            <a:r>
              <a:rPr lang="fr-FR" sz="1600" dirty="0" smtClean="0">
                <a:latin typeface="Avenir Medium"/>
                <a:cs typeface="Avenir Medium"/>
              </a:rPr>
              <a:t>You </a:t>
            </a:r>
            <a:r>
              <a:rPr lang="fr-FR" sz="1600" dirty="0" err="1" smtClean="0">
                <a:latin typeface="Avenir Medium"/>
                <a:cs typeface="Avenir Medium"/>
              </a:rPr>
              <a:t>can</a:t>
            </a:r>
            <a:r>
              <a:rPr lang="fr-FR" sz="1600" dirty="0" smtClean="0">
                <a:latin typeface="Avenir Medium"/>
                <a:cs typeface="Avenir Medium"/>
              </a:rPr>
              <a:t> </a:t>
            </a:r>
            <a:r>
              <a:rPr lang="fr-FR" sz="1600" dirty="0" err="1" smtClean="0">
                <a:latin typeface="Avenir Medium"/>
                <a:cs typeface="Avenir Medium"/>
              </a:rPr>
              <a:t>also</a:t>
            </a:r>
            <a:r>
              <a:rPr lang="fr-FR" sz="1600" dirty="0" smtClean="0">
                <a:latin typeface="Avenir Medium"/>
                <a:cs typeface="Avenir Medium"/>
              </a:rPr>
              <a:t> </a:t>
            </a:r>
            <a:r>
              <a:rPr lang="fr-FR" sz="1600" dirty="0" err="1" smtClean="0">
                <a:latin typeface="Avenir Medium"/>
                <a:cs typeface="Avenir Medium"/>
              </a:rPr>
              <a:t>add</a:t>
            </a:r>
            <a:r>
              <a:rPr lang="fr-FR" sz="1600" dirty="0" smtClean="0">
                <a:latin typeface="Avenir Medium"/>
                <a:cs typeface="Avenir Medium"/>
              </a:rPr>
              <a:t> a </a:t>
            </a:r>
            <a:r>
              <a:rPr lang="fr-FR" sz="1600" dirty="0" err="1" smtClean="0">
                <a:latin typeface="Avenir Medium"/>
                <a:cs typeface="Avenir Medium"/>
              </a:rPr>
              <a:t>scaling</a:t>
            </a:r>
            <a:r>
              <a:rPr lang="fr-FR" sz="1600" dirty="0" smtClean="0">
                <a:latin typeface="Avenir Medium"/>
                <a:cs typeface="Avenir Medium"/>
              </a:rPr>
              <a:t> and offset to </a:t>
            </a:r>
            <a:r>
              <a:rPr lang="fr-FR" sz="1600" dirty="0" err="1" smtClean="0">
                <a:latin typeface="Avenir Medium"/>
                <a:cs typeface="Avenir Medium"/>
              </a:rPr>
              <a:t>this</a:t>
            </a:r>
            <a:r>
              <a:rPr lang="fr-FR" sz="1600" dirty="0" smtClean="0">
                <a:latin typeface="Avenir Medium"/>
                <a:cs typeface="Avenir Medium"/>
              </a:rPr>
              <a:t> alias (</a:t>
            </a:r>
            <a:r>
              <a:rPr lang="fr-FR" sz="1600" dirty="0" err="1" smtClean="0">
                <a:latin typeface="Avenir Medium"/>
                <a:cs typeface="Avenir Medium"/>
              </a:rPr>
              <a:t>CliMAF</a:t>
            </a:r>
            <a:r>
              <a:rPr lang="fr-FR" sz="1600" dirty="0" smtClean="0">
                <a:latin typeface="Avenir Medium"/>
                <a:cs typeface="Avenir Medium"/>
              </a:rPr>
              <a:t> </a:t>
            </a:r>
            <a:r>
              <a:rPr lang="fr-FR" sz="1600" dirty="0" err="1" smtClean="0">
                <a:latin typeface="Avenir Medium"/>
                <a:cs typeface="Avenir Medium"/>
              </a:rPr>
              <a:t>works</a:t>
            </a:r>
            <a:r>
              <a:rPr lang="fr-FR" sz="1600" dirty="0" smtClean="0">
                <a:latin typeface="Avenir Medium"/>
                <a:cs typeface="Avenir Medium"/>
              </a:rPr>
              <a:t> </a:t>
            </a:r>
            <a:r>
              <a:rPr lang="fr-FR" sz="1600" dirty="0" err="1" smtClean="0">
                <a:latin typeface="Avenir Medium"/>
                <a:cs typeface="Avenir Medium"/>
              </a:rPr>
              <a:t>with</a:t>
            </a:r>
            <a:r>
              <a:rPr lang="fr-FR" sz="1600" dirty="0" smtClean="0">
                <a:latin typeface="Avenir Medium"/>
                <a:cs typeface="Avenir Medium"/>
              </a:rPr>
              <a:t> SI </a:t>
            </a:r>
            <a:r>
              <a:rPr lang="fr-FR" sz="1600" dirty="0" err="1" smtClean="0">
                <a:latin typeface="Avenir Medium"/>
                <a:cs typeface="Avenir Medium"/>
              </a:rPr>
              <a:t>units</a:t>
            </a:r>
            <a:r>
              <a:rPr lang="fr-FR" sz="1600" dirty="0" smtClean="0">
                <a:latin typeface="Avenir Medium"/>
                <a:cs typeface="Avenir Medium"/>
              </a:rPr>
              <a:t>):</a:t>
            </a:r>
          </a:p>
          <a:p>
            <a:endParaRPr lang="fr-FR" sz="1600" dirty="0" smtClean="0">
              <a:latin typeface="Avenir Medium"/>
              <a:cs typeface="Avenir Medium"/>
            </a:endParaRPr>
          </a:p>
          <a:p>
            <a:r>
              <a:rPr lang="tr-TR" sz="1400" dirty="0" err="1" smtClean="0">
                <a:latin typeface="Courier"/>
                <a:cs typeface="Courier"/>
              </a:rPr>
              <a:t>calias</a:t>
            </a:r>
            <a:r>
              <a:rPr lang="tr-TR" sz="1400" dirty="0">
                <a:latin typeface="Courier"/>
                <a:cs typeface="Courier"/>
              </a:rPr>
              <a:t>("IGCM_OUT", 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tr-TR" sz="1400" dirty="0" smtClean="0">
                <a:latin typeface="Courier"/>
                <a:cs typeface="Courier"/>
              </a:rPr>
              <a:t>tos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tr-TR" sz="1400" dirty="0" smtClean="0">
                <a:latin typeface="Courier"/>
                <a:cs typeface="Courier"/>
              </a:rPr>
              <a:t>,           </a:t>
            </a:r>
            <a:r>
              <a:rPr lang="tr-TR" sz="1400" dirty="0" err="1" smtClean="0">
                <a:latin typeface="Courier"/>
                <a:cs typeface="Courier"/>
              </a:rPr>
              <a:t>offset</a:t>
            </a:r>
            <a:r>
              <a:rPr lang="tr-TR" sz="1400" dirty="0">
                <a:latin typeface="Courier"/>
                <a:cs typeface="Courier"/>
              </a:rPr>
              <a:t>=</a:t>
            </a:r>
            <a:r>
              <a:rPr lang="tr-TR" sz="1400" dirty="0" smtClean="0">
                <a:latin typeface="Courier"/>
                <a:cs typeface="Courier"/>
              </a:rPr>
              <a:t>273.15, </a:t>
            </a:r>
            <a:r>
              <a:rPr lang="tr-TR" sz="1400" dirty="0" err="1" smtClean="0">
                <a:latin typeface="Courier"/>
                <a:cs typeface="Courier"/>
              </a:rPr>
              <a:t>filenameVar</a:t>
            </a:r>
            <a:r>
              <a:rPr lang="tr-TR" sz="1400" dirty="0" smtClean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tr-TR" sz="1400" dirty="0" err="1" smtClean="0">
                <a:latin typeface="Courier"/>
                <a:cs typeface="Courier"/>
              </a:rPr>
              <a:t>grid_T</a:t>
            </a:r>
            <a:r>
              <a:rPr lang="fr-FR" sz="1400" dirty="0" smtClean="0">
                <a:latin typeface="Courier"/>
                <a:cs typeface="Courier"/>
              </a:rPr>
              <a:t>'</a:t>
            </a:r>
            <a:r>
              <a:rPr lang="tr-TR" sz="1400" dirty="0" smtClean="0">
                <a:latin typeface="Courier"/>
                <a:cs typeface="Courier"/>
              </a:rPr>
              <a:t>)</a:t>
            </a:r>
            <a:endParaRPr lang="fr-FR" sz="1400" dirty="0">
              <a:latin typeface="Courier"/>
              <a:cs typeface="Courier"/>
            </a:endParaRPr>
          </a:p>
          <a:p>
            <a:r>
              <a:rPr lang="fr-FR" sz="1400" dirty="0" err="1">
                <a:latin typeface="Courier"/>
                <a:cs typeface="Courier"/>
              </a:rPr>
              <a:t>calias</a:t>
            </a:r>
            <a:r>
              <a:rPr lang="fr-FR" sz="1400" dirty="0">
                <a:latin typeface="Courier"/>
                <a:cs typeface="Courier"/>
              </a:rPr>
              <a:t>("IGCM_OUT", </a:t>
            </a:r>
            <a:r>
              <a:rPr lang="fr-FR" sz="1400" dirty="0" smtClean="0">
                <a:latin typeface="Courier"/>
                <a:cs typeface="Courier"/>
              </a:rPr>
              <a:t>'sic', '</a:t>
            </a:r>
            <a:r>
              <a:rPr lang="fr-FR" sz="1400" dirty="0" err="1" smtClean="0">
                <a:latin typeface="Courier"/>
                <a:cs typeface="Courier"/>
              </a:rPr>
              <a:t>siconc</a:t>
            </a:r>
            <a:r>
              <a:rPr lang="fr-FR" sz="1400" dirty="0" smtClean="0">
                <a:latin typeface="Courier"/>
                <a:cs typeface="Courier"/>
              </a:rPr>
              <a:t>', </a:t>
            </a:r>
            <a:r>
              <a:rPr lang="fr-FR" sz="1400" dirty="0" err="1" smtClean="0">
                <a:latin typeface="Courier"/>
                <a:cs typeface="Courier"/>
              </a:rPr>
              <a:t>scale</a:t>
            </a:r>
            <a:r>
              <a:rPr lang="fr-FR" sz="1400" dirty="0">
                <a:latin typeface="Courier"/>
                <a:cs typeface="Courier"/>
              </a:rPr>
              <a:t>=</a:t>
            </a:r>
            <a:r>
              <a:rPr lang="fr-FR" sz="1400" dirty="0" smtClean="0">
                <a:latin typeface="Courier"/>
                <a:cs typeface="Courier"/>
              </a:rPr>
              <a:t>100,     </a:t>
            </a:r>
            <a:r>
              <a:rPr lang="fr-FR" sz="1400" dirty="0" err="1" smtClean="0">
                <a:latin typeface="Courier"/>
                <a:cs typeface="Courier"/>
              </a:rPr>
              <a:t>filenameVar</a:t>
            </a:r>
            <a:r>
              <a:rPr lang="fr-FR" sz="1400" dirty="0">
                <a:latin typeface="Courier"/>
                <a:cs typeface="Courier"/>
              </a:rPr>
              <a:t>="</a:t>
            </a:r>
            <a:r>
              <a:rPr lang="fr-FR" sz="1400" dirty="0" err="1">
                <a:latin typeface="Courier"/>
                <a:cs typeface="Courier"/>
              </a:rPr>
              <a:t>icemod</a:t>
            </a:r>
            <a:r>
              <a:rPr lang="fr-FR" sz="1400" dirty="0">
                <a:latin typeface="Courier"/>
                <a:cs typeface="Courier"/>
              </a:rPr>
              <a:t>")</a:t>
            </a:r>
            <a:endParaRPr lang="fr-FR" sz="1400" dirty="0" smtClean="0">
              <a:latin typeface="Courier"/>
              <a:cs typeface="Couri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27865" y="382502"/>
            <a:ext cx="60849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2.2.3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variables</a:t>
            </a: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Add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my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variable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+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create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an alias to the CMIP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name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6" name="Image 15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8430" y="2561195"/>
            <a:ext cx="8070729" cy="441961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58430" y="5491219"/>
            <a:ext cx="8070729" cy="607727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28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096775" y="2197872"/>
            <a:ext cx="695586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A '</a:t>
            </a:r>
            <a:r>
              <a:rPr lang="fr-FR" sz="1600" dirty="0" err="1" smtClean="0">
                <a:latin typeface="Avenir Book"/>
                <a:cs typeface="Avenir Book"/>
              </a:rPr>
              <a:t>derived</a:t>
            </a:r>
            <a:r>
              <a:rPr lang="fr-FR" sz="1600" dirty="0" smtClean="0">
                <a:latin typeface="Avenir Book"/>
                <a:cs typeface="Avenir Book"/>
              </a:rPr>
              <a:t> variable'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a new variable </a:t>
            </a:r>
            <a:r>
              <a:rPr lang="fr-FR" sz="1600" dirty="0" err="1" smtClean="0">
                <a:latin typeface="Avenir Book"/>
                <a:cs typeface="Avenir Book"/>
              </a:rPr>
              <a:t>obtained</a:t>
            </a:r>
            <a:r>
              <a:rPr lang="fr-FR" sz="1600" dirty="0" smtClean="0">
                <a:latin typeface="Avenir Book"/>
                <a:cs typeface="Avenir Book"/>
              </a:rPr>
              <a:t> as the </a:t>
            </a:r>
            <a:r>
              <a:rPr lang="fr-FR" sz="1600" dirty="0" err="1" smtClean="0">
                <a:latin typeface="Avenir Book"/>
                <a:cs typeface="Avenir Book"/>
              </a:rPr>
              <a:t>combination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existing</a:t>
            </a:r>
            <a:r>
              <a:rPr lang="fr-FR" sz="1600" dirty="0" smtClean="0">
                <a:latin typeface="Avenir Book"/>
                <a:cs typeface="Avenir Book"/>
              </a:rPr>
              <a:t> variables (</a:t>
            </a:r>
            <a:r>
              <a:rPr lang="fr-FR" sz="1600" dirty="0" err="1" smtClean="0">
                <a:latin typeface="Avenir Book"/>
                <a:cs typeface="Avenir Book"/>
              </a:rPr>
              <a:t>adding</a:t>
            </a:r>
            <a:r>
              <a:rPr lang="fr-FR" sz="1600" dirty="0" smtClean="0">
                <a:latin typeface="Avenir Book"/>
                <a:cs typeface="Avenir Book"/>
              </a:rPr>
              <a:t>/</a:t>
            </a:r>
            <a:r>
              <a:rPr lang="fr-FR" sz="1600" dirty="0" err="1" smtClean="0">
                <a:latin typeface="Avenir Book"/>
                <a:cs typeface="Avenir Book"/>
              </a:rPr>
              <a:t>substracting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two</a:t>
            </a:r>
            <a:r>
              <a:rPr lang="fr-FR" sz="1600" dirty="0" smtClean="0">
                <a:latin typeface="Avenir Book"/>
                <a:cs typeface="Avenir Book"/>
              </a:rPr>
              <a:t> variables, </a:t>
            </a:r>
            <a:r>
              <a:rPr lang="fr-FR" sz="1600" dirty="0" err="1" smtClean="0">
                <a:latin typeface="Avenir Book"/>
                <a:cs typeface="Avenir Book"/>
              </a:rPr>
              <a:t>extract</a:t>
            </a:r>
            <a:r>
              <a:rPr lang="fr-FR" sz="1600" dirty="0" smtClean="0">
                <a:latin typeface="Avenir Book"/>
                <a:cs typeface="Avenir Book"/>
              </a:rPr>
              <a:t> a PFT…).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user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create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his</a:t>
            </a:r>
            <a:r>
              <a:rPr lang="fr-FR" sz="1600" dirty="0" smtClean="0">
                <a:latin typeface="Avenir Book"/>
                <a:cs typeface="Avenir Book"/>
              </a:rPr>
              <a:t>/</a:t>
            </a:r>
            <a:r>
              <a:rPr lang="fr-FR" sz="1600" dirty="0" err="1" smtClean="0">
                <a:latin typeface="Avenir Book"/>
                <a:cs typeface="Avenir Book"/>
              </a:rPr>
              <a:t>her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own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derived</a:t>
            </a:r>
            <a:r>
              <a:rPr lang="fr-FR" sz="1600" dirty="0" smtClean="0">
                <a:latin typeface="Avenir Book"/>
                <a:cs typeface="Avenir Book"/>
              </a:rPr>
              <a:t> variables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parameter</a:t>
            </a:r>
            <a:r>
              <a:rPr lang="fr-FR" sz="1600" dirty="0" smtClean="0">
                <a:latin typeface="Avenir Book"/>
                <a:cs typeface="Avenir Book"/>
              </a:rPr>
              <a:t> file.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b="1" dirty="0" err="1" smtClean="0">
                <a:latin typeface="Avenir Medium"/>
                <a:cs typeface="Avenir Medium"/>
              </a:rPr>
              <a:t>Example</a:t>
            </a:r>
            <a:r>
              <a:rPr lang="fr-FR" sz="1600" b="1" dirty="0" smtClean="0">
                <a:latin typeface="Avenir Medium"/>
                <a:cs typeface="Avenir Medium"/>
              </a:rPr>
              <a:t>:</a:t>
            </a:r>
          </a:p>
          <a:p>
            <a:endParaRPr lang="fr-FR" sz="1600" b="1" dirty="0">
              <a:latin typeface="Avenir Medium"/>
              <a:cs typeface="Avenir Medium"/>
            </a:endParaRPr>
          </a:p>
          <a:p>
            <a:r>
              <a:rPr lang="fr-FR" sz="1400" dirty="0" err="1">
                <a:latin typeface="Courier"/>
                <a:cs typeface="Courier"/>
              </a:rPr>
              <a:t>derive</a:t>
            </a:r>
            <a:r>
              <a:rPr lang="fr-FR" sz="1400" dirty="0" smtClean="0">
                <a:latin typeface="Courier"/>
                <a:cs typeface="Courier"/>
              </a:rPr>
              <a:t>('*','</a:t>
            </a:r>
            <a:r>
              <a:rPr lang="fr-FR" sz="1400" dirty="0" err="1" smtClean="0">
                <a:latin typeface="Courier"/>
                <a:cs typeface="Courier"/>
              </a:rPr>
              <a:t>rstt</a:t>
            </a:r>
            <a:r>
              <a:rPr lang="fr-FR" sz="1400" dirty="0" smtClean="0">
                <a:latin typeface="Courier"/>
                <a:cs typeface="Courier"/>
              </a:rPr>
              <a:t>','minus','</a:t>
            </a:r>
            <a:r>
              <a:rPr lang="fr-FR" sz="1400" dirty="0" err="1" smtClean="0">
                <a:latin typeface="Courier"/>
                <a:cs typeface="Courier"/>
              </a:rPr>
              <a:t>rsdt</a:t>
            </a:r>
            <a:r>
              <a:rPr lang="fr-FR" sz="1400" dirty="0" smtClean="0">
                <a:latin typeface="Courier"/>
                <a:cs typeface="Courier"/>
              </a:rPr>
              <a:t>','</a:t>
            </a:r>
            <a:r>
              <a:rPr lang="fr-FR" sz="1400" dirty="0" err="1" smtClean="0">
                <a:latin typeface="Courier"/>
                <a:cs typeface="Courier"/>
              </a:rPr>
              <a:t>rsut</a:t>
            </a:r>
            <a:r>
              <a:rPr lang="fr-FR" sz="1400" dirty="0" smtClean="0">
                <a:latin typeface="Courier"/>
                <a:cs typeface="Courier"/>
              </a:rPr>
              <a:t>')</a:t>
            </a:r>
            <a:endParaRPr lang="fr-FR" sz="1400" dirty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… </a:t>
            </a:r>
            <a:r>
              <a:rPr lang="fr-FR" sz="1600" dirty="0" err="1" smtClean="0">
                <a:latin typeface="Avenir Book"/>
                <a:cs typeface="Avenir Book"/>
              </a:rPr>
              <a:t>means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for all </a:t>
            </a:r>
            <a:r>
              <a:rPr lang="fr-FR" sz="1600" dirty="0" err="1" smtClean="0">
                <a:latin typeface="Avenir Book"/>
                <a:cs typeface="Avenir Book"/>
              </a:rPr>
              <a:t>projects</a:t>
            </a:r>
            <a:r>
              <a:rPr lang="fr-FR" sz="1600" dirty="0" smtClean="0">
                <a:latin typeface="Avenir Book"/>
                <a:cs typeface="Avenir Book"/>
              </a:rPr>
              <a:t> (first argument '*', the variable '</a:t>
            </a:r>
            <a:r>
              <a:rPr lang="fr-FR" sz="1600" dirty="0" err="1" smtClean="0">
                <a:latin typeface="Avenir Book"/>
                <a:cs typeface="Avenir Book"/>
              </a:rPr>
              <a:t>rstt</a:t>
            </a:r>
            <a:r>
              <a:rPr lang="fr-FR" sz="1600" dirty="0" smtClean="0">
                <a:latin typeface="Avenir Book"/>
                <a:cs typeface="Avenir Book"/>
              </a:rPr>
              <a:t>' (second argument)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substraction</a:t>
            </a:r>
            <a:r>
              <a:rPr lang="fr-FR" sz="1600" dirty="0" smtClean="0">
                <a:latin typeface="Avenir Book"/>
                <a:cs typeface="Avenir Book"/>
              </a:rPr>
              <a:t> (application of the </a:t>
            </a:r>
            <a:r>
              <a:rPr lang="fr-FR" sz="1600" dirty="0" err="1" smtClean="0">
                <a:latin typeface="Avenir Book"/>
                <a:cs typeface="Avenir Book"/>
              </a:rPr>
              <a:t>operator</a:t>
            </a:r>
            <a:r>
              <a:rPr lang="fr-FR" sz="1600" dirty="0" smtClean="0">
                <a:latin typeface="Avenir Book"/>
                <a:cs typeface="Avenir Book"/>
              </a:rPr>
              <a:t> 'minus', </a:t>
            </a:r>
            <a:r>
              <a:rPr lang="fr-FR" sz="1600" dirty="0" err="1" smtClean="0">
                <a:latin typeface="Avenir Book"/>
                <a:cs typeface="Avenir Book"/>
              </a:rPr>
              <a:t>third</a:t>
            </a:r>
            <a:r>
              <a:rPr lang="fr-FR" sz="1600" dirty="0" smtClean="0">
                <a:latin typeface="Avenir Book"/>
                <a:cs typeface="Avenir Book"/>
              </a:rPr>
              <a:t> argument) </a:t>
            </a:r>
            <a:r>
              <a:rPr lang="fr-FR" sz="1600" dirty="0" err="1" smtClean="0">
                <a:latin typeface="Avenir Book"/>
                <a:cs typeface="Avenir Book"/>
              </a:rPr>
              <a:t>between</a:t>
            </a:r>
            <a:r>
              <a:rPr lang="fr-FR" sz="1600" dirty="0" smtClean="0">
                <a:latin typeface="Avenir Book"/>
                <a:cs typeface="Avenir Book"/>
              </a:rPr>
              <a:t> '</a:t>
            </a:r>
            <a:r>
              <a:rPr lang="fr-FR" sz="1600" dirty="0" err="1" smtClean="0">
                <a:latin typeface="Avenir Book"/>
                <a:cs typeface="Avenir Book"/>
              </a:rPr>
              <a:t>rsdt</a:t>
            </a:r>
            <a:r>
              <a:rPr lang="fr-FR" sz="1600" dirty="0" smtClean="0">
                <a:latin typeface="Avenir Book"/>
                <a:cs typeface="Avenir Book"/>
              </a:rPr>
              <a:t>' and '</a:t>
            </a:r>
            <a:r>
              <a:rPr lang="fr-FR" sz="1600" dirty="0" err="1" smtClean="0">
                <a:latin typeface="Avenir Book"/>
                <a:cs typeface="Avenir Book"/>
              </a:rPr>
              <a:t>rsut</a:t>
            </a:r>
            <a:r>
              <a:rPr lang="fr-FR" sz="1600" dirty="0" smtClean="0">
                <a:latin typeface="Avenir Book"/>
                <a:cs typeface="Avenir Book"/>
              </a:rPr>
              <a:t>'.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It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possible to </a:t>
            </a:r>
            <a:r>
              <a:rPr lang="fr-FR" sz="1600" dirty="0" err="1" smtClean="0">
                <a:latin typeface="Avenir Book"/>
                <a:cs typeface="Avenir Book"/>
              </a:rPr>
              <a:t>add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scale</a:t>
            </a:r>
            <a:r>
              <a:rPr lang="fr-FR" sz="1600" dirty="0" smtClean="0">
                <a:latin typeface="Avenir Book"/>
                <a:cs typeface="Avenir Book"/>
              </a:rPr>
              <a:t> and offset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step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pPr algn="r"/>
            <a:r>
              <a:rPr lang="fr-FR" sz="1600" dirty="0" smtClean="0">
                <a:latin typeface="Avenir Book"/>
                <a:cs typeface="Avenir Book"/>
              </a:rPr>
              <a:t>Go to </a:t>
            </a:r>
            <a:r>
              <a:rPr lang="fr-FR" sz="1600" dirty="0" err="1" smtClean="0">
                <a:latin typeface="Avenir Book"/>
                <a:cs typeface="Avenir Book"/>
              </a:rPr>
              <a:t>next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slide</a:t>
            </a:r>
            <a:r>
              <a:rPr lang="fr-FR" sz="1600" dirty="0" smtClean="0">
                <a:latin typeface="Avenir Book"/>
                <a:cs typeface="Avenir Book"/>
              </a:rPr>
              <a:t>…</a:t>
            </a:r>
            <a:endParaRPr lang="fr-FR" sz="1600" dirty="0" smtClean="0">
              <a:latin typeface="Avenir Book"/>
              <a:cs typeface="Avenir Book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27865" y="382502"/>
            <a:ext cx="6242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2.2.3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Creating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derived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variable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Create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 variable as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combination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of variables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6" name="Image 15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1818" y="3910048"/>
            <a:ext cx="6698063" cy="328186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4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096775" y="2375925"/>
            <a:ext cx="6955863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For </a:t>
            </a:r>
            <a:r>
              <a:rPr lang="fr-FR" sz="1600" dirty="0" smtClean="0">
                <a:latin typeface="Avenir Book"/>
                <a:cs typeface="Avenir Book"/>
              </a:rPr>
              <a:t>more </a:t>
            </a:r>
            <a:r>
              <a:rPr lang="fr-FR" sz="1600" dirty="0" err="1" smtClean="0">
                <a:latin typeface="Avenir Book"/>
                <a:cs typeface="Avenir Book"/>
              </a:rPr>
              <a:t>details</a:t>
            </a:r>
            <a:r>
              <a:rPr lang="fr-FR" sz="1600" dirty="0" smtClean="0">
                <a:latin typeface="Avenir Book"/>
                <a:cs typeface="Avenir Book"/>
              </a:rPr>
              <a:t> on </a:t>
            </a:r>
            <a:r>
              <a:rPr lang="fr-FR" sz="1600" dirty="0" err="1" smtClean="0">
                <a:latin typeface="Avenir Book"/>
                <a:cs typeface="Avenir Book"/>
              </a:rPr>
              <a:t>derive</a:t>
            </a:r>
            <a:r>
              <a:rPr lang="fr-FR" sz="1600" dirty="0" smtClean="0">
                <a:latin typeface="Avenir Book"/>
                <a:cs typeface="Avenir Book"/>
              </a:rPr>
              <a:t>(), </a:t>
            </a:r>
            <a:r>
              <a:rPr lang="fr-FR" sz="1600" dirty="0" err="1" smtClean="0">
                <a:latin typeface="Avenir Book"/>
                <a:cs typeface="Avenir Book"/>
              </a:rPr>
              <a:t>please</a:t>
            </a:r>
            <a:r>
              <a:rPr lang="fr-FR" sz="1600" dirty="0" smtClean="0">
                <a:latin typeface="Avenir Book"/>
                <a:cs typeface="Avenir Book"/>
              </a:rPr>
              <a:t> look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r>
              <a:rPr lang="fr-FR" sz="1600" dirty="0">
                <a:latin typeface="Avenir Book"/>
                <a:cs typeface="Avenir Book"/>
                <a:hlinkClick r:id="rId2"/>
              </a:rPr>
              <a:t>http://climaf.readthedocs.io/en/latest/functions_data.html?highlight=</a:t>
            </a:r>
            <a:r>
              <a:rPr lang="fr-FR" sz="1600" dirty="0" smtClean="0">
                <a:latin typeface="Avenir Book"/>
                <a:cs typeface="Avenir Book"/>
                <a:hlinkClick r:id="rId2"/>
              </a:rPr>
              <a:t>derive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>
                <a:latin typeface="Avenir Book"/>
                <a:cs typeface="Avenir Book"/>
              </a:rPr>
              <a:t>The user </a:t>
            </a:r>
            <a:r>
              <a:rPr lang="fr-FR" sz="1600" dirty="0" err="1">
                <a:latin typeface="Avenir Book"/>
                <a:cs typeface="Avenir Book"/>
              </a:rPr>
              <a:t>can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also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b="1" dirty="0" err="1">
                <a:latin typeface="Avenir Medium"/>
                <a:cs typeface="Avenir Medium"/>
              </a:rPr>
              <a:t>create</a:t>
            </a:r>
            <a:r>
              <a:rPr lang="fr-FR" sz="1600" b="1" dirty="0">
                <a:latin typeface="Avenir Medium"/>
                <a:cs typeface="Avenir Medium"/>
              </a:rPr>
              <a:t> a new </a:t>
            </a:r>
            <a:r>
              <a:rPr lang="fr-FR" sz="1600" b="1" dirty="0" err="1">
                <a:latin typeface="Avenir Medium"/>
                <a:cs typeface="Avenir Medium"/>
              </a:rPr>
              <a:t>CliMAF</a:t>
            </a:r>
            <a:r>
              <a:rPr lang="fr-FR" sz="1600" b="1" dirty="0">
                <a:latin typeface="Avenir Medium"/>
                <a:cs typeface="Avenir Medium"/>
              </a:rPr>
              <a:t> </a:t>
            </a:r>
            <a:r>
              <a:rPr lang="fr-FR" sz="1600" b="1" dirty="0" err="1">
                <a:latin typeface="Avenir Medium"/>
                <a:cs typeface="Avenir Medium"/>
              </a:rPr>
              <a:t>operator</a:t>
            </a:r>
            <a:r>
              <a:rPr lang="fr-FR" sz="1600" b="1" dirty="0">
                <a:latin typeface="Avenir Medium"/>
                <a:cs typeface="Avenir Medium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if </a:t>
            </a:r>
            <a:r>
              <a:rPr lang="fr-FR" sz="1600" dirty="0" err="1" smtClean="0">
                <a:latin typeface="Avenir Book"/>
                <a:cs typeface="Avenir Book"/>
              </a:rPr>
              <a:t>needed</a:t>
            </a:r>
            <a:r>
              <a:rPr lang="fr-FR" sz="1600" dirty="0" smtClean="0">
                <a:latin typeface="Avenir Book"/>
                <a:cs typeface="Avenir Book"/>
              </a:rPr>
              <a:t> (if the </a:t>
            </a:r>
            <a:r>
              <a:rPr lang="fr-FR" sz="1600" dirty="0" err="1" smtClean="0">
                <a:latin typeface="Avenir Book"/>
                <a:cs typeface="Avenir Book"/>
              </a:rPr>
              <a:t>operator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not </a:t>
            </a:r>
            <a:r>
              <a:rPr lang="fr-FR" sz="1600" dirty="0" err="1" smtClean="0">
                <a:latin typeface="Avenir Book"/>
                <a:cs typeface="Avenir Book"/>
              </a:rPr>
              <a:t>already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available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dirty="0" err="1" smtClean="0">
                <a:latin typeface="Avenir Book"/>
                <a:cs typeface="Avenir Book"/>
              </a:rPr>
              <a:t>see</a:t>
            </a:r>
            <a:r>
              <a:rPr lang="fr-FR" sz="1600" dirty="0" smtClean="0">
                <a:latin typeface="Avenir Book"/>
                <a:cs typeface="Avenir Book"/>
              </a:rPr>
              <a:t> the documentation), and/or use the </a:t>
            </a:r>
            <a:r>
              <a:rPr lang="fr-FR" sz="1600" dirty="0" err="1" smtClean="0">
                <a:latin typeface="Avenir Book"/>
                <a:cs typeface="Avenir Book"/>
              </a:rPr>
              <a:t>truly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powerful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ccdo</a:t>
            </a:r>
            <a:r>
              <a:rPr lang="fr-FR" sz="1600" b="1" dirty="0" smtClean="0">
                <a:latin typeface="Avenir Medium"/>
                <a:cs typeface="Avenir Medium"/>
              </a:rPr>
              <a:t>() </a:t>
            </a:r>
            <a:r>
              <a:rPr lang="fr-FR" sz="1600" b="1" dirty="0" err="1" smtClean="0">
                <a:latin typeface="Avenir Medium"/>
                <a:cs typeface="Avenir Medium"/>
              </a:rPr>
              <a:t>operator</a:t>
            </a:r>
            <a:r>
              <a:rPr lang="fr-FR" sz="1600" b="1" dirty="0" smtClean="0">
                <a:latin typeface="Avenir Medium"/>
                <a:cs typeface="Avenir Medium"/>
              </a:rPr>
              <a:t> to use </a:t>
            </a:r>
            <a:r>
              <a:rPr lang="fr-FR" sz="1600" b="1" dirty="0" err="1" smtClean="0">
                <a:latin typeface="Avenir Medium"/>
                <a:cs typeface="Avenir Medium"/>
              </a:rPr>
              <a:t>any</a:t>
            </a:r>
            <a:r>
              <a:rPr lang="fr-FR" sz="1600" b="1" dirty="0" smtClean="0">
                <a:latin typeface="Avenir Medium"/>
                <a:cs typeface="Avenir Medium"/>
              </a:rPr>
              <a:t> CDO </a:t>
            </a:r>
            <a:r>
              <a:rPr lang="fr-FR" sz="1600" b="1" dirty="0" err="1" smtClean="0">
                <a:latin typeface="Avenir Medium"/>
                <a:cs typeface="Avenir Medium"/>
              </a:rPr>
              <a:t>operator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For an explicit </a:t>
            </a:r>
            <a:r>
              <a:rPr lang="fr-FR" sz="1600" dirty="0" err="1" smtClean="0">
                <a:latin typeface="Avenir Book"/>
                <a:cs typeface="Avenir Book"/>
              </a:rPr>
              <a:t>example</a:t>
            </a:r>
            <a:r>
              <a:rPr lang="fr-FR" sz="1600" dirty="0" smtClean="0">
                <a:latin typeface="Avenir Book"/>
                <a:cs typeface="Avenir Book"/>
              </a:rPr>
              <a:t>, </a:t>
            </a:r>
            <a:r>
              <a:rPr lang="fr-FR" sz="1600" b="1" dirty="0" smtClean="0">
                <a:latin typeface="Avenir Medium"/>
                <a:cs typeface="Avenir Medium"/>
              </a:rPr>
              <a:t>check the ORCHIDEE </a:t>
            </a:r>
            <a:r>
              <a:rPr lang="fr-FR" sz="1600" b="1" dirty="0" err="1" smtClean="0">
                <a:latin typeface="Avenir Medium"/>
                <a:cs typeface="Avenir Medium"/>
              </a:rPr>
              <a:t>parameter</a:t>
            </a:r>
            <a:r>
              <a:rPr lang="fr-FR" sz="1600" b="1" dirty="0" smtClean="0">
                <a:latin typeface="Avenir Medium"/>
                <a:cs typeface="Avenir Medium"/>
              </a:rPr>
              <a:t> file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  <a:endParaRPr lang="fr-FR" sz="1600" dirty="0" smtClean="0">
              <a:latin typeface="Avenir Book"/>
              <a:cs typeface="Avenir Book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27865" y="382502"/>
            <a:ext cx="6242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2.2.3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Creating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a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derived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variable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Create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a variable as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combination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of variables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6" name="Image 15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78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197795" y="2114118"/>
            <a:ext cx="6927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venir Book"/>
                <a:cs typeface="Avenir Book"/>
              </a:rPr>
              <a:t>As </a:t>
            </a:r>
            <a:r>
              <a:rPr lang="fr-FR" dirty="0" err="1" smtClean="0">
                <a:latin typeface="Avenir Book"/>
                <a:cs typeface="Avenir Book"/>
              </a:rPr>
              <a:t>we've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seen</a:t>
            </a:r>
            <a:r>
              <a:rPr lang="fr-FR" dirty="0" smtClean="0">
                <a:latin typeface="Avenir Book"/>
                <a:cs typeface="Avenir Book"/>
              </a:rPr>
              <a:t>, </a:t>
            </a:r>
            <a:r>
              <a:rPr lang="fr-FR" dirty="0" err="1" smtClean="0">
                <a:latin typeface="Avenir Book"/>
                <a:cs typeface="Avenir Book"/>
              </a:rPr>
              <a:t>with</a:t>
            </a:r>
            <a:r>
              <a:rPr lang="fr-FR" dirty="0" smtClean="0">
                <a:latin typeface="Avenir Book"/>
                <a:cs typeface="Avenir Book"/>
              </a:rPr>
              <a:t> Atlas Explorer the user </a:t>
            </a:r>
            <a:r>
              <a:rPr lang="fr-FR" dirty="0" err="1" smtClean="0">
                <a:latin typeface="Avenir Book"/>
                <a:cs typeface="Avenir Book"/>
              </a:rPr>
              <a:t>can</a:t>
            </a:r>
            <a:r>
              <a:rPr lang="fr-FR" dirty="0" smtClean="0">
                <a:latin typeface="Avenir Book"/>
                <a:cs typeface="Avenir Book"/>
              </a:rPr>
              <a:t> control the plot </a:t>
            </a:r>
            <a:r>
              <a:rPr lang="fr-FR" dirty="0" err="1" smtClean="0">
                <a:latin typeface="Avenir Book"/>
                <a:cs typeface="Avenir Book"/>
              </a:rPr>
              <a:t>parameters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directly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from</a:t>
            </a:r>
            <a:r>
              <a:rPr lang="fr-FR" dirty="0" smtClean="0">
                <a:latin typeface="Avenir Book"/>
                <a:cs typeface="Avenir Book"/>
              </a:rPr>
              <a:t> the variable </a:t>
            </a:r>
            <a:r>
              <a:rPr lang="fr-FR" dirty="0" err="1" smtClean="0">
                <a:latin typeface="Avenir Book"/>
                <a:cs typeface="Avenir Book"/>
              </a:rPr>
              <a:t>dictionary</a:t>
            </a:r>
            <a:r>
              <a:rPr lang="fr-FR" dirty="0">
                <a:latin typeface="Avenir Book"/>
                <a:cs typeface="Avenir Book"/>
              </a:rPr>
              <a:t> </a:t>
            </a:r>
            <a:r>
              <a:rPr lang="fr-FR" dirty="0" smtClean="0">
                <a:latin typeface="Avenir Book"/>
                <a:cs typeface="Avenir Book"/>
              </a:rPr>
              <a:t>in </a:t>
            </a:r>
            <a:r>
              <a:rPr lang="fr-FR" dirty="0" err="1" smtClean="0">
                <a:latin typeface="Avenir Book"/>
                <a:cs typeface="Avenir Book"/>
              </a:rPr>
              <a:t>atlas_explorer_variables</a:t>
            </a:r>
            <a:r>
              <a:rPr lang="fr-FR" dirty="0" smtClean="0">
                <a:latin typeface="Avenir Book"/>
                <a:cs typeface="Avenir Book"/>
              </a:rPr>
              <a:t>.</a:t>
            </a:r>
          </a:p>
          <a:p>
            <a:endParaRPr lang="fr-FR" dirty="0">
              <a:latin typeface="Avenir Book"/>
              <a:cs typeface="Avenir Book"/>
            </a:endParaRPr>
          </a:p>
          <a:p>
            <a:r>
              <a:rPr lang="fr-FR" dirty="0" smtClean="0">
                <a:latin typeface="Avenir Book"/>
                <a:cs typeface="Avenir Book"/>
              </a:rPr>
              <a:t>If </a:t>
            </a:r>
            <a:r>
              <a:rPr lang="fr-FR" dirty="0" err="1" smtClean="0">
                <a:latin typeface="Avenir Book"/>
                <a:cs typeface="Avenir Book"/>
              </a:rPr>
              <a:t>you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want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modify</a:t>
            </a:r>
            <a:r>
              <a:rPr lang="fr-FR" dirty="0" smtClean="0">
                <a:latin typeface="Avenir Book"/>
                <a:cs typeface="Avenir Book"/>
              </a:rPr>
              <a:t> the plot </a:t>
            </a:r>
            <a:r>
              <a:rPr lang="fr-FR" dirty="0" err="1" smtClean="0">
                <a:latin typeface="Avenir Book"/>
                <a:cs typeface="Avenir Book"/>
              </a:rPr>
              <a:t>parameters</a:t>
            </a:r>
            <a:r>
              <a:rPr lang="fr-FR" dirty="0" smtClean="0">
                <a:latin typeface="Avenir Book"/>
                <a:cs typeface="Avenir Book"/>
              </a:rPr>
              <a:t> for all </a:t>
            </a:r>
            <a:r>
              <a:rPr lang="fr-FR" dirty="0" err="1" smtClean="0">
                <a:latin typeface="Avenir Book"/>
                <a:cs typeface="Avenir Book"/>
              </a:rPr>
              <a:t>your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atlases</a:t>
            </a:r>
            <a:r>
              <a:rPr lang="fr-FR" dirty="0" smtClean="0">
                <a:latin typeface="Avenir Book"/>
                <a:cs typeface="Avenir Book"/>
              </a:rPr>
              <a:t> (for </a:t>
            </a:r>
            <a:r>
              <a:rPr lang="fr-FR" dirty="0" err="1" smtClean="0">
                <a:latin typeface="Avenir Book"/>
                <a:cs typeface="Avenir Book"/>
              </a:rPr>
              <a:t>each</a:t>
            </a:r>
            <a:r>
              <a:rPr lang="fr-FR" dirty="0" smtClean="0">
                <a:latin typeface="Avenir Book"/>
                <a:cs typeface="Avenir Book"/>
              </a:rPr>
              <a:t> variable), </a:t>
            </a:r>
            <a:r>
              <a:rPr lang="fr-FR" dirty="0" err="1" smtClean="0">
                <a:latin typeface="Avenir Book"/>
                <a:cs typeface="Avenir Book"/>
              </a:rPr>
              <a:t>across</a:t>
            </a:r>
            <a:r>
              <a:rPr lang="fr-FR" dirty="0" smtClean="0">
                <a:latin typeface="Avenir Book"/>
                <a:cs typeface="Avenir Book"/>
              </a:rPr>
              <a:t> all components, </a:t>
            </a:r>
            <a:r>
              <a:rPr lang="fr-FR" dirty="0" err="1" smtClean="0">
                <a:latin typeface="Avenir Book"/>
                <a:cs typeface="Avenir Book"/>
              </a:rPr>
              <a:t>you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can</a:t>
            </a:r>
            <a:r>
              <a:rPr lang="fr-FR" dirty="0" smtClean="0">
                <a:latin typeface="Avenir Book"/>
                <a:cs typeface="Avenir Book"/>
              </a:rPr>
              <a:t> do </a:t>
            </a:r>
            <a:r>
              <a:rPr lang="fr-FR" dirty="0" err="1" smtClean="0">
                <a:latin typeface="Avenir Book"/>
                <a:cs typeface="Avenir Book"/>
              </a:rPr>
              <a:t>it</a:t>
            </a:r>
            <a:r>
              <a:rPr lang="fr-FR" dirty="0" smtClean="0">
                <a:latin typeface="Avenir Book"/>
                <a:cs typeface="Avenir Book"/>
              </a:rPr>
              <a:t> in the </a:t>
            </a:r>
            <a:r>
              <a:rPr lang="fr-FR" b="1" dirty="0" err="1" smtClean="0">
                <a:latin typeface="Avenir Medium"/>
                <a:cs typeface="Avenir Medium"/>
              </a:rPr>
              <a:t>custom_plot_params.py</a:t>
            </a:r>
            <a:r>
              <a:rPr lang="fr-FR" dirty="0" smtClean="0">
                <a:latin typeface="Avenir Book"/>
                <a:cs typeface="Avenir Book"/>
              </a:rPr>
              <a:t> file in the main directory</a:t>
            </a:r>
          </a:p>
          <a:p>
            <a:r>
              <a:rPr lang="fr-FR" dirty="0" smtClean="0">
                <a:latin typeface="Avenir Book"/>
                <a:cs typeface="Avenir Book"/>
              </a:rPr>
              <a:t>(C-ESM-EP/</a:t>
            </a:r>
            <a:r>
              <a:rPr lang="fr-FR" dirty="0" err="1" smtClean="0">
                <a:latin typeface="Avenir Book"/>
                <a:cs typeface="Avenir Book"/>
              </a:rPr>
              <a:t>work</a:t>
            </a:r>
            <a:r>
              <a:rPr lang="fr-FR" dirty="0" smtClean="0">
                <a:latin typeface="Avenir Book"/>
                <a:cs typeface="Avenir Book"/>
              </a:rPr>
              <a:t>).</a:t>
            </a:r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r>
              <a:rPr lang="fr-FR" b="1" dirty="0" smtClean="0">
                <a:latin typeface="Avenir Medium"/>
                <a:cs typeface="Avenir Medium"/>
              </a:rPr>
              <a:t>In </a:t>
            </a:r>
            <a:r>
              <a:rPr lang="fr-FR" b="1" dirty="0" err="1" smtClean="0">
                <a:latin typeface="Avenir Medium"/>
                <a:cs typeface="Avenir Medium"/>
              </a:rPr>
              <a:t>this</a:t>
            </a:r>
            <a:r>
              <a:rPr lang="fr-FR" b="1" dirty="0" smtClean="0">
                <a:latin typeface="Avenir Medium"/>
                <a:cs typeface="Avenir Medium"/>
              </a:rPr>
              <a:t> file </a:t>
            </a:r>
            <a:r>
              <a:rPr lang="fr-FR" b="1" dirty="0" err="1" smtClean="0">
                <a:latin typeface="Avenir Medium"/>
                <a:cs typeface="Avenir Medium"/>
              </a:rPr>
              <a:t>you</a:t>
            </a:r>
            <a:r>
              <a:rPr lang="fr-FR" b="1" dirty="0" smtClean="0">
                <a:latin typeface="Avenir Medium"/>
                <a:cs typeface="Avenir Medium"/>
              </a:rPr>
              <a:t> have the </a:t>
            </a:r>
            <a:r>
              <a:rPr lang="fr-FR" b="1" dirty="0" err="1" smtClean="0">
                <a:latin typeface="Avenir Medium"/>
                <a:cs typeface="Avenir Medium"/>
              </a:rPr>
              <a:t>possibility</a:t>
            </a:r>
            <a:r>
              <a:rPr lang="fr-FR" b="1" dirty="0" smtClean="0">
                <a:latin typeface="Avenir Medium"/>
                <a:cs typeface="Avenir Medium"/>
              </a:rPr>
              <a:t> to </a:t>
            </a:r>
            <a:r>
              <a:rPr lang="fr-FR" b="1" dirty="0" err="1" smtClean="0">
                <a:latin typeface="Avenir Medium"/>
                <a:cs typeface="Avenir Medium"/>
              </a:rPr>
              <a:t>provide</a:t>
            </a:r>
            <a:r>
              <a:rPr lang="fr-FR" b="1" dirty="0" smtClean="0">
                <a:latin typeface="Avenir Medium"/>
                <a:cs typeface="Avenir Medium"/>
              </a:rPr>
              <a:t> </a:t>
            </a:r>
            <a:r>
              <a:rPr lang="fr-FR" b="1" dirty="0" err="1" smtClean="0">
                <a:latin typeface="Avenir Medium"/>
                <a:cs typeface="Avenir Medium"/>
              </a:rPr>
              <a:t>any</a:t>
            </a:r>
            <a:r>
              <a:rPr lang="fr-FR" b="1" dirty="0" smtClean="0">
                <a:latin typeface="Avenir Medium"/>
                <a:cs typeface="Avenir Medium"/>
              </a:rPr>
              <a:t> argument of the </a:t>
            </a:r>
            <a:r>
              <a:rPr lang="fr-FR" b="1" dirty="0" err="1" smtClean="0">
                <a:latin typeface="Avenir Medium"/>
                <a:cs typeface="Avenir Medium"/>
              </a:rPr>
              <a:t>CliMAF</a:t>
            </a:r>
            <a:r>
              <a:rPr lang="fr-FR" b="1" dirty="0" smtClean="0">
                <a:latin typeface="Avenir Medium"/>
                <a:cs typeface="Avenir Medium"/>
              </a:rPr>
              <a:t> plot() </a:t>
            </a:r>
            <a:r>
              <a:rPr lang="fr-FR" b="1" dirty="0" err="1" smtClean="0">
                <a:latin typeface="Avenir Medium"/>
                <a:cs typeface="Avenir Medium"/>
              </a:rPr>
              <a:t>function</a:t>
            </a:r>
            <a:r>
              <a:rPr lang="fr-FR" b="1" dirty="0">
                <a:latin typeface="Avenir Medium"/>
                <a:cs typeface="Avenir Medium"/>
              </a:rPr>
              <a:t> </a:t>
            </a:r>
            <a:r>
              <a:rPr lang="fr-FR" b="1" dirty="0" smtClean="0">
                <a:latin typeface="Avenir Medium"/>
                <a:cs typeface="Avenir Medium"/>
              </a:rPr>
              <a:t>as a plot </a:t>
            </a:r>
            <a:r>
              <a:rPr lang="fr-FR" b="1" dirty="0" err="1" smtClean="0">
                <a:latin typeface="Avenir Medium"/>
                <a:cs typeface="Avenir Medium"/>
              </a:rPr>
              <a:t>parameter</a:t>
            </a:r>
            <a:r>
              <a:rPr lang="fr-FR" b="1" dirty="0" smtClean="0">
                <a:latin typeface="Avenir Medium"/>
                <a:cs typeface="Avenir Medium"/>
              </a:rPr>
              <a:t> for </a:t>
            </a:r>
            <a:r>
              <a:rPr lang="fr-FR" b="1" dirty="0" err="1" smtClean="0">
                <a:latin typeface="Avenir Medium"/>
                <a:cs typeface="Avenir Medium"/>
              </a:rPr>
              <a:t>any</a:t>
            </a:r>
            <a:r>
              <a:rPr lang="fr-FR" b="1" dirty="0" smtClean="0">
                <a:latin typeface="Avenir Medium"/>
                <a:cs typeface="Avenir Medium"/>
              </a:rPr>
              <a:t> </a:t>
            </a:r>
            <a:r>
              <a:rPr lang="fr-FR" b="1" dirty="0" err="1" smtClean="0">
                <a:latin typeface="Avenir Medium"/>
                <a:cs typeface="Avenir Medium"/>
              </a:rPr>
              <a:t>targeted</a:t>
            </a:r>
            <a:r>
              <a:rPr lang="fr-FR" b="1" dirty="0" smtClean="0">
                <a:latin typeface="Avenir Medium"/>
                <a:cs typeface="Avenir Medium"/>
              </a:rPr>
              <a:t> variable and </a:t>
            </a:r>
            <a:r>
              <a:rPr lang="fr-FR" b="1" dirty="0" err="1" smtClean="0">
                <a:latin typeface="Avenir Medium"/>
                <a:cs typeface="Avenir Medium"/>
              </a:rPr>
              <a:t>context</a:t>
            </a:r>
            <a:r>
              <a:rPr lang="fr-FR" b="1" dirty="0" smtClean="0">
                <a:latin typeface="Avenir Medium"/>
                <a:cs typeface="Avenir Medium"/>
              </a:rPr>
              <a:t>.</a:t>
            </a:r>
            <a:endParaRPr lang="fr-FR" b="1" dirty="0">
              <a:latin typeface="Avenir Medium"/>
              <a:cs typeface="Avenir Medium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27865" y="382502"/>
            <a:ext cx="52636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2.2.4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Plot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parameters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Controlling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plot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parameters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per variable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7" name="Image 16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845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183363" y="5813041"/>
            <a:ext cx="642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Avenir Medium"/>
                <a:cs typeface="Avenir Medium"/>
              </a:rPr>
              <a:t>Note: </a:t>
            </a:r>
            <a:r>
              <a:rPr lang="fr-FR" sz="1600" dirty="0" smtClean="0">
                <a:latin typeface="Avenir Book"/>
                <a:cs typeface="Avenir Book"/>
              </a:rPr>
              <a:t>if the </a:t>
            </a:r>
            <a:r>
              <a:rPr lang="fr-FR" sz="1600" dirty="0" err="1" smtClean="0">
                <a:latin typeface="Avenir Book"/>
                <a:cs typeface="Avenir Book"/>
              </a:rPr>
              <a:t>isolines</a:t>
            </a:r>
            <a:r>
              <a:rPr lang="fr-FR" sz="1600" dirty="0" smtClean="0">
                <a:latin typeface="Avenir Book"/>
                <a:cs typeface="Avenir Book"/>
              </a:rPr>
              <a:t> in </a:t>
            </a:r>
            <a:r>
              <a:rPr lang="fr-FR" sz="1600" dirty="0" smtClean="0">
                <a:latin typeface="Avenir Book"/>
                <a:cs typeface="Avenir Book"/>
              </a:rPr>
              <a:t>'</a:t>
            </a:r>
            <a:r>
              <a:rPr lang="fr-FR" sz="1600" dirty="0" err="1" smtClean="0">
                <a:latin typeface="Avenir Book"/>
                <a:cs typeface="Avenir Book"/>
              </a:rPr>
              <a:t>full_field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 smtClean="0">
                <a:latin typeface="Avenir Book"/>
                <a:cs typeface="Avenir Book"/>
              </a:rPr>
              <a:t>are </a:t>
            </a:r>
            <a:r>
              <a:rPr lang="fr-FR" sz="1600" dirty="0" err="1" smtClean="0">
                <a:latin typeface="Avenir Book"/>
                <a:cs typeface="Avenir Book"/>
              </a:rPr>
              <a:t>provided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'</a:t>
            </a:r>
            <a:r>
              <a:rPr lang="fr-FR" sz="1600" dirty="0" err="1" smtClean="0">
                <a:latin typeface="Avenir Book"/>
                <a:cs typeface="Avenir Book"/>
              </a:rPr>
              <a:t>colors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 smtClean="0">
                <a:latin typeface="Avenir Book"/>
                <a:cs typeface="Avenir Book"/>
              </a:rPr>
              <a:t>(</a:t>
            </a:r>
            <a:r>
              <a:rPr lang="fr-FR" sz="1600" dirty="0" err="1" smtClean="0">
                <a:latin typeface="Avenir Book"/>
                <a:cs typeface="Avenir Book"/>
              </a:rPr>
              <a:t>defined</a:t>
            </a:r>
            <a:r>
              <a:rPr lang="fr-FR" sz="1600" dirty="0" smtClean="0">
                <a:latin typeface="Avenir Book"/>
                <a:cs typeface="Avenir Book"/>
              </a:rPr>
              <a:t> by hand… </a:t>
            </a:r>
            <a:r>
              <a:rPr lang="fr-FR" sz="1600" dirty="0" err="1" smtClean="0">
                <a:latin typeface="Avenir Book"/>
                <a:cs typeface="Avenir Book"/>
              </a:rPr>
              <a:t>yes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it's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boring</a:t>
            </a:r>
            <a:r>
              <a:rPr lang="fr-FR" sz="1600" dirty="0" smtClean="0">
                <a:latin typeface="Avenir Book"/>
                <a:cs typeface="Avenir Book"/>
              </a:rPr>
              <a:t>), the </a:t>
            </a:r>
            <a:r>
              <a:rPr lang="fr-FR" sz="1600" dirty="0" err="1" smtClean="0">
                <a:latin typeface="Avenir Book"/>
                <a:cs typeface="Avenir Book"/>
              </a:rPr>
              <a:t>climatology</a:t>
            </a:r>
            <a:r>
              <a:rPr lang="fr-FR" sz="1600" dirty="0" smtClean="0">
                <a:latin typeface="Avenir Book"/>
                <a:cs typeface="Avenir Book"/>
              </a:rPr>
              <a:t> of the </a:t>
            </a:r>
            <a:r>
              <a:rPr lang="fr-FR" sz="1600" dirty="0" err="1" smtClean="0">
                <a:latin typeface="Avenir Book"/>
                <a:cs typeface="Avenir Book"/>
              </a:rPr>
              <a:t>reference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be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over-</a:t>
            </a:r>
            <a:r>
              <a:rPr lang="fr-FR" sz="1600" dirty="0" err="1" smtClean="0">
                <a:latin typeface="Avenir Book"/>
                <a:cs typeface="Avenir Book"/>
              </a:rPr>
              <a:t>imposed</a:t>
            </a:r>
            <a:r>
              <a:rPr lang="fr-FR" sz="1600" dirty="0" smtClean="0">
                <a:latin typeface="Avenir Book"/>
                <a:cs typeface="Avenir Book"/>
              </a:rPr>
              <a:t> to the </a:t>
            </a:r>
            <a:r>
              <a:rPr lang="fr-FR" sz="1600" dirty="0" err="1" smtClean="0">
                <a:latin typeface="Avenir Book"/>
                <a:cs typeface="Avenir Book"/>
              </a:rPr>
              <a:t>bias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maps</a:t>
            </a:r>
            <a:r>
              <a:rPr lang="fr-FR" sz="1600" dirty="0" smtClean="0">
                <a:latin typeface="Avenir Book"/>
                <a:cs typeface="Avenir Book"/>
              </a:rPr>
              <a:t> as contours.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27865" y="382502"/>
            <a:ext cx="52636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2.2.4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Plot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parameters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Controlling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plot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parameters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per variable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6" name="Image 15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183363" y="1548400"/>
            <a:ext cx="64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Avenir Medium"/>
                <a:cs typeface="Avenir Medium"/>
              </a:rPr>
              <a:t>Example</a:t>
            </a:r>
            <a:r>
              <a:rPr lang="fr-FR" b="1" dirty="0" smtClean="0">
                <a:latin typeface="Avenir Medium"/>
                <a:cs typeface="Avenir Medium"/>
              </a:rPr>
              <a:t>:</a:t>
            </a:r>
            <a:endParaRPr lang="fr-FR" b="1" dirty="0">
              <a:latin typeface="Avenir Medium"/>
              <a:cs typeface="Avenir Medium"/>
            </a:endParaRPr>
          </a:p>
        </p:txBody>
      </p:sp>
      <p:pic>
        <p:nvPicPr>
          <p:cNvPr id="2" name="Image 1" descr="Capture d’écran 2017-05-17 à 14.02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78" y="1941472"/>
            <a:ext cx="9144000" cy="376296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21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27865" y="382502"/>
            <a:ext cx="52636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2.2.4 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Plot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parameters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Controlling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plot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parameters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per variable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6" name="Image 15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183362" y="1738323"/>
            <a:ext cx="670988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Avenir Medium"/>
                <a:cs typeface="Avenir Medium"/>
              </a:rPr>
              <a:t>There are </a:t>
            </a:r>
            <a:r>
              <a:rPr lang="fr-FR" sz="1600" b="1" dirty="0" err="1" smtClean="0">
                <a:latin typeface="Avenir Medium"/>
                <a:cs typeface="Avenir Medium"/>
              </a:rPr>
              <a:t>three</a:t>
            </a:r>
            <a:r>
              <a:rPr lang="fr-FR" sz="1600" b="1" dirty="0" smtClean="0">
                <a:latin typeface="Avenir Medium"/>
                <a:cs typeface="Avenir Medium"/>
              </a:rPr>
              <a:t> '</a:t>
            </a:r>
            <a:r>
              <a:rPr lang="fr-FR" sz="1600" b="1" dirty="0" err="1" smtClean="0">
                <a:latin typeface="Avenir Medium"/>
                <a:cs typeface="Avenir Medium"/>
              </a:rPr>
              <a:t>contexts</a:t>
            </a:r>
            <a:r>
              <a:rPr lang="fr-FR" sz="1600" b="1" dirty="0" smtClean="0">
                <a:latin typeface="Avenir Medium"/>
                <a:cs typeface="Avenir Medium"/>
              </a:rPr>
              <a:t>':</a:t>
            </a:r>
          </a:p>
          <a:p>
            <a:pPr marL="285750" indent="-285750">
              <a:buFontTx/>
              <a:buChar char="-"/>
            </a:pP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b="1" dirty="0" err="1" smtClean="0">
                <a:latin typeface="Avenir Medium"/>
                <a:cs typeface="Avenir Medium"/>
              </a:rPr>
              <a:t>full_field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(for a </a:t>
            </a:r>
            <a:r>
              <a:rPr lang="fr-FR" sz="1600" dirty="0" err="1">
                <a:latin typeface="Avenir Book"/>
                <a:cs typeface="Avenir Book"/>
              </a:rPr>
              <a:t>climatology</a:t>
            </a:r>
            <a:r>
              <a:rPr lang="fr-FR" sz="1600" dirty="0" smtClean="0">
                <a:latin typeface="Avenir Book"/>
                <a:cs typeface="Avenir Book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b="1" dirty="0" err="1" smtClean="0">
                <a:latin typeface="Avenir Medium"/>
                <a:cs typeface="Avenir Medium"/>
              </a:rPr>
              <a:t>bias</a:t>
            </a: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dirty="0" smtClean="0">
                <a:latin typeface="Avenir Book"/>
                <a:cs typeface="Avenir Book"/>
              </a:rPr>
              <a:t> for a model-</a:t>
            </a:r>
            <a:r>
              <a:rPr lang="fr-FR" sz="1600" dirty="0" err="1" smtClean="0">
                <a:latin typeface="Avenir Book"/>
                <a:cs typeface="Avenir Book"/>
              </a:rPr>
              <a:t>obs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difference</a:t>
            </a:r>
            <a:endParaRPr lang="fr-FR" sz="1600" dirty="0" smtClean="0">
              <a:latin typeface="Avenir Book"/>
              <a:cs typeface="Avenir Book"/>
            </a:endParaRPr>
          </a:p>
          <a:p>
            <a:pPr marL="285750" indent="-285750">
              <a:buFontTx/>
              <a:buChar char="-"/>
            </a:pPr>
            <a:r>
              <a:rPr lang="fr-FR" sz="1600" b="1" dirty="0" smtClean="0">
                <a:latin typeface="Avenir Medium"/>
                <a:cs typeface="Avenir Medium"/>
              </a:rPr>
              <a:t>'</a:t>
            </a:r>
            <a:r>
              <a:rPr lang="fr-FR" sz="1600" b="1" dirty="0" err="1" smtClean="0">
                <a:latin typeface="Avenir Medium"/>
                <a:cs typeface="Avenir Medium"/>
              </a:rPr>
              <a:t>model_model</a:t>
            </a:r>
            <a:r>
              <a:rPr lang="fr-FR" sz="1600" b="1" dirty="0" smtClean="0">
                <a:latin typeface="Avenir Medium"/>
                <a:cs typeface="Avenir Medium"/>
              </a:rPr>
              <a:t>' </a:t>
            </a:r>
            <a:r>
              <a:rPr lang="fr-FR" sz="1600" dirty="0">
                <a:latin typeface="Avenir Book"/>
                <a:cs typeface="Avenir Book"/>
              </a:rPr>
              <a:t>for model-model </a:t>
            </a:r>
            <a:r>
              <a:rPr lang="fr-FR" sz="1600" dirty="0" err="1" smtClean="0">
                <a:latin typeface="Avenir Book"/>
                <a:cs typeface="Avenir Book"/>
              </a:rPr>
              <a:t>differences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>
                <a:latin typeface="Avenir Book"/>
                <a:cs typeface="Avenir Book"/>
              </a:rPr>
              <a:t>C-ESM-EP </a:t>
            </a:r>
            <a:r>
              <a:rPr lang="fr-FR" sz="1600" dirty="0" err="1">
                <a:latin typeface="Avenir Book"/>
                <a:cs typeface="Avenir Book"/>
              </a:rPr>
              <a:t>automatically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determines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the </a:t>
            </a:r>
            <a:r>
              <a:rPr lang="fr-FR" sz="1600" dirty="0" err="1">
                <a:latin typeface="Avenir Book"/>
                <a:cs typeface="Avenir Book"/>
              </a:rPr>
              <a:t>context</a:t>
            </a:r>
            <a:r>
              <a:rPr lang="fr-FR" sz="1600" dirty="0">
                <a:latin typeface="Avenir Book"/>
                <a:cs typeface="Avenir Book"/>
              </a:rPr>
              <a:t> by </a:t>
            </a:r>
            <a:r>
              <a:rPr lang="fr-FR" sz="1600" dirty="0" err="1">
                <a:latin typeface="Avenir Book"/>
                <a:cs typeface="Avenir Book"/>
              </a:rPr>
              <a:t>analysing</a:t>
            </a:r>
            <a:r>
              <a:rPr lang="fr-FR" sz="1600" dirty="0">
                <a:latin typeface="Avenir Book"/>
                <a:cs typeface="Avenir Book"/>
              </a:rPr>
              <a:t> the input </a:t>
            </a:r>
            <a:r>
              <a:rPr lang="fr-FR" sz="1600" dirty="0" err="1">
                <a:latin typeface="Avenir Book"/>
                <a:cs typeface="Avenir Book"/>
              </a:rPr>
              <a:t>datasets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b="1" dirty="0" smtClean="0">
                <a:latin typeface="Avenir Medium"/>
                <a:cs typeface="Avenir Medium"/>
              </a:rPr>
              <a:t>If </a:t>
            </a:r>
            <a:r>
              <a:rPr lang="fr-FR" sz="1600" b="1" dirty="0" err="1" smtClean="0">
                <a:latin typeface="Avenir Medium"/>
                <a:cs typeface="Avenir Medium"/>
              </a:rPr>
              <a:t>you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just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want</a:t>
            </a:r>
            <a:r>
              <a:rPr lang="fr-FR" sz="1600" b="1" dirty="0" smtClean="0">
                <a:latin typeface="Avenir Medium"/>
                <a:cs typeface="Avenir Medium"/>
              </a:rPr>
              <a:t> to </a:t>
            </a:r>
            <a:r>
              <a:rPr lang="fr-FR" sz="1600" b="1" dirty="0" err="1" smtClean="0">
                <a:latin typeface="Avenir Medium"/>
                <a:cs typeface="Avenir Medium"/>
              </a:rPr>
              <a:t>modify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something</a:t>
            </a:r>
            <a:r>
              <a:rPr lang="fr-FR" sz="1600" b="1" dirty="0">
                <a:latin typeface="Avenir Medium"/>
                <a:cs typeface="Avenir Medium"/>
              </a:rPr>
              <a:t> </a:t>
            </a:r>
            <a:r>
              <a:rPr lang="fr-FR" sz="1600" b="1" dirty="0" smtClean="0">
                <a:latin typeface="Avenir Medium"/>
                <a:cs typeface="Avenir Medium"/>
              </a:rPr>
              <a:t>in the </a:t>
            </a:r>
            <a:r>
              <a:rPr lang="fr-FR" sz="1600" b="1" dirty="0" err="1" smtClean="0">
                <a:latin typeface="Avenir Medium"/>
                <a:cs typeface="Avenir Medium"/>
              </a:rPr>
              <a:t>existing</a:t>
            </a:r>
            <a:r>
              <a:rPr lang="fr-FR" sz="1600" b="1" dirty="0" smtClean="0">
                <a:latin typeface="Avenir Medium"/>
                <a:cs typeface="Avenir Medium"/>
              </a:rPr>
              <a:t> plot </a:t>
            </a:r>
            <a:r>
              <a:rPr lang="fr-FR" sz="1600" b="1" dirty="0" err="1" smtClean="0">
                <a:latin typeface="Avenir Medium"/>
                <a:cs typeface="Avenir Medium"/>
              </a:rPr>
              <a:t>parameters</a:t>
            </a:r>
            <a:r>
              <a:rPr lang="fr-FR" sz="1600" b="1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(the </a:t>
            </a:r>
            <a:r>
              <a:rPr lang="fr-FR" sz="1600" dirty="0" err="1" smtClean="0">
                <a:latin typeface="Avenir Book"/>
                <a:cs typeface="Avenir Book"/>
              </a:rPr>
              <a:t>isolines</a:t>
            </a:r>
            <a:r>
              <a:rPr lang="fr-FR" sz="1600" dirty="0" smtClean="0">
                <a:latin typeface="Avenir Book"/>
                <a:cs typeface="Avenir Book"/>
              </a:rPr>
              <a:t>, the </a:t>
            </a:r>
            <a:r>
              <a:rPr lang="fr-FR" sz="1600" dirty="0" err="1" smtClean="0">
                <a:latin typeface="Avenir Book"/>
                <a:cs typeface="Avenir Book"/>
              </a:rPr>
              <a:t>color</a:t>
            </a:r>
            <a:r>
              <a:rPr lang="fr-FR" sz="1600" dirty="0" smtClean="0">
                <a:latin typeface="Avenir Book"/>
                <a:cs typeface="Avenir Book"/>
              </a:rPr>
              <a:t> palette…), copy the plot </a:t>
            </a:r>
            <a:r>
              <a:rPr lang="fr-FR" sz="1600" dirty="0" err="1" smtClean="0">
                <a:latin typeface="Avenir Book"/>
                <a:cs typeface="Avenir Book"/>
              </a:rPr>
              <a:t>parameters</a:t>
            </a:r>
            <a:r>
              <a:rPr lang="fr-FR" sz="1600" dirty="0" smtClean="0">
                <a:latin typeface="Avenir Book"/>
                <a:cs typeface="Avenir Book"/>
              </a:rPr>
              <a:t> of the variable </a:t>
            </a:r>
            <a:r>
              <a:rPr lang="fr-FR" sz="1600" dirty="0" err="1" smtClean="0">
                <a:latin typeface="Avenir Book"/>
                <a:cs typeface="Avenir Book"/>
              </a:rPr>
              <a:t>from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CliMAF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install</a:t>
            </a:r>
            <a:r>
              <a:rPr lang="fr-FR" sz="1600" dirty="0" smtClean="0">
                <a:latin typeface="Avenir Book"/>
                <a:cs typeface="Avenir Book"/>
              </a:rPr>
              <a:t> in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custom_plot_params.py</a:t>
            </a:r>
            <a:r>
              <a:rPr lang="fr-FR" sz="1600" dirty="0" smtClean="0">
                <a:latin typeface="Avenir Book"/>
                <a:cs typeface="Avenir Book"/>
              </a:rPr>
              <a:t> file: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400" dirty="0">
                <a:latin typeface="Courier"/>
                <a:cs typeface="Courier"/>
              </a:rPr>
              <a:t>/home/</a:t>
            </a:r>
            <a:r>
              <a:rPr lang="fr-FR" sz="1400" dirty="0" err="1">
                <a:latin typeface="Courier"/>
                <a:cs typeface="Courier"/>
              </a:rPr>
              <a:t>jservon</a:t>
            </a:r>
            <a:r>
              <a:rPr lang="fr-FR" sz="1400" dirty="0">
                <a:latin typeface="Courier"/>
                <a:cs typeface="Courier"/>
              </a:rPr>
              <a:t>/Evaluation/</a:t>
            </a:r>
            <a:r>
              <a:rPr lang="fr-FR" sz="1400" dirty="0" err="1">
                <a:latin typeface="Courier"/>
                <a:cs typeface="Courier"/>
              </a:rPr>
              <a:t>CliMAF</a:t>
            </a:r>
            <a:r>
              <a:rPr lang="fr-FR" sz="1400" dirty="0">
                <a:latin typeface="Courier"/>
                <a:cs typeface="Courier"/>
              </a:rPr>
              <a:t>/</a:t>
            </a:r>
            <a:r>
              <a:rPr lang="fr-FR" sz="1400" dirty="0" err="1">
                <a:latin typeface="Courier"/>
                <a:cs typeface="Courier"/>
              </a:rPr>
              <a:t>climaf_installs</a:t>
            </a:r>
            <a:r>
              <a:rPr lang="fr-FR" sz="1400" dirty="0">
                <a:latin typeface="Courier"/>
                <a:cs typeface="Courier"/>
              </a:rPr>
              <a:t>/climaf_1.0.3_CESMEP/</a:t>
            </a:r>
            <a:r>
              <a:rPr lang="fr-FR" sz="1400" dirty="0" err="1">
                <a:latin typeface="Courier"/>
                <a:cs typeface="Courier"/>
              </a:rPr>
              <a:t>climaf</a:t>
            </a:r>
            <a:r>
              <a:rPr lang="fr-FR" sz="1400" dirty="0">
                <a:latin typeface="Courier"/>
                <a:cs typeface="Courier"/>
              </a:rPr>
              <a:t>/</a:t>
            </a:r>
            <a:r>
              <a:rPr lang="fr-FR" sz="1400" dirty="0" smtClean="0">
                <a:latin typeface="Courier"/>
                <a:cs typeface="Courier"/>
              </a:rPr>
              <a:t>plot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content of the </a:t>
            </a:r>
            <a:r>
              <a:rPr lang="fr-FR" sz="1600" dirty="0" err="1" smtClean="0">
                <a:latin typeface="Avenir Book"/>
                <a:cs typeface="Avenir Book"/>
              </a:rPr>
              <a:t>custom_plot_params.py</a:t>
            </a:r>
            <a:r>
              <a:rPr lang="fr-FR" sz="1600" dirty="0" smtClean="0">
                <a:latin typeface="Avenir Book"/>
                <a:cs typeface="Avenir Book"/>
              </a:rPr>
              <a:t> file </a:t>
            </a:r>
            <a:r>
              <a:rPr lang="fr-FR" sz="1600" dirty="0" err="1" smtClean="0">
                <a:latin typeface="Avenir Book"/>
                <a:cs typeface="Avenir Book"/>
              </a:rPr>
              <a:t>provides</a:t>
            </a:r>
            <a:r>
              <a:rPr lang="fr-FR" sz="1600" dirty="0" smtClean="0">
                <a:latin typeface="Avenir Book"/>
                <a:cs typeface="Avenir Book"/>
              </a:rPr>
              <a:t> an </a:t>
            </a:r>
            <a:r>
              <a:rPr lang="fr-FR" sz="1600" dirty="0" err="1" smtClean="0">
                <a:latin typeface="Avenir Book"/>
                <a:cs typeface="Avenir Book"/>
              </a:rPr>
              <a:t>example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for the variable '</a:t>
            </a:r>
            <a:r>
              <a:rPr lang="fr-FR" sz="1600" dirty="0" err="1" smtClean="0">
                <a:latin typeface="Avenir Book"/>
                <a:cs typeface="Avenir Book"/>
              </a:rPr>
              <a:t>pr</a:t>
            </a:r>
            <a:r>
              <a:rPr lang="fr-FR" sz="1600" dirty="0" smtClean="0">
                <a:latin typeface="Avenir Book"/>
                <a:cs typeface="Avenir Book"/>
              </a:rPr>
              <a:t>'.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3688" y="4680552"/>
            <a:ext cx="6698063" cy="530455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88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029025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27863" y="4235390"/>
            <a:ext cx="79607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4" name="Image 13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4313158"/>
            <a:ext cx="1142432" cy="5123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3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Display a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of figures on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fly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70174" y="2795363"/>
            <a:ext cx="7077431" cy="18158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various</a:t>
            </a:r>
            <a:r>
              <a:rPr lang="fr-FR" sz="1600" dirty="0" smtClean="0">
                <a:latin typeface="Avenir Book"/>
                <a:cs typeface="Avenir Book"/>
              </a:rPr>
              <a:t> html pages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provide</a:t>
            </a:r>
            <a:r>
              <a:rPr lang="fr-FR" sz="1600" dirty="0" smtClean="0">
                <a:latin typeface="Avenir Book"/>
                <a:cs typeface="Avenir Book"/>
              </a:rPr>
              <a:t> a lot of information and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might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need</a:t>
            </a:r>
            <a:r>
              <a:rPr lang="fr-FR" sz="1600" dirty="0" smtClean="0">
                <a:latin typeface="Avenir Book"/>
                <a:cs typeface="Avenir Book"/>
              </a:rPr>
              <a:t> to select a </a:t>
            </a:r>
            <a:r>
              <a:rPr lang="fr-FR" sz="1600" dirty="0" err="1" smtClean="0">
                <a:latin typeface="Avenir Book"/>
                <a:cs typeface="Avenir Book"/>
              </a:rPr>
              <a:t>subset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them</a:t>
            </a:r>
            <a:r>
              <a:rPr lang="fr-FR" sz="1600" dirty="0" smtClean="0">
                <a:latin typeface="Avenir Book"/>
                <a:cs typeface="Avenir Book"/>
              </a:rPr>
              <a:t> to focus on a </a:t>
            </a:r>
            <a:r>
              <a:rPr lang="fr-FR" sz="1600" dirty="0" err="1" smtClean="0">
                <a:latin typeface="Avenir Book"/>
                <a:cs typeface="Avenir Book"/>
              </a:rPr>
              <a:t>particular</a:t>
            </a:r>
            <a:r>
              <a:rPr lang="fr-FR" sz="1600" dirty="0" smtClean="0">
                <a:latin typeface="Avenir Book"/>
                <a:cs typeface="Avenir Book"/>
              </a:rPr>
              <a:t> question.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For </a:t>
            </a:r>
            <a:r>
              <a:rPr lang="fr-FR" sz="1600" dirty="0" err="1" smtClean="0">
                <a:latin typeface="Avenir Book"/>
                <a:cs typeface="Avenir Book"/>
              </a:rPr>
              <a:t>this</a:t>
            </a:r>
            <a:r>
              <a:rPr lang="fr-FR" sz="1600" dirty="0" smtClean="0">
                <a:latin typeface="Avenir Book"/>
                <a:cs typeface="Avenir Book"/>
              </a:rPr>
              <a:t>, the C-ESM-EP </a:t>
            </a:r>
            <a:r>
              <a:rPr lang="fr-FR" sz="1600" dirty="0" err="1" smtClean="0">
                <a:latin typeface="Avenir Book"/>
                <a:cs typeface="Avenir Book"/>
              </a:rPr>
              <a:t>comes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an </a:t>
            </a:r>
            <a:r>
              <a:rPr lang="fr-FR" sz="1600" dirty="0" smtClean="0">
                <a:latin typeface="Avenir Book"/>
                <a:cs typeface="Avenir Book"/>
              </a:rPr>
              <a:t>'on</a:t>
            </a:r>
            <a:r>
              <a:rPr lang="fr-FR" sz="1600" dirty="0" smtClean="0">
                <a:latin typeface="Avenir Book"/>
                <a:cs typeface="Avenir Book"/>
              </a:rPr>
              <a:t>-the-</a:t>
            </a:r>
            <a:r>
              <a:rPr lang="fr-FR" sz="1600" dirty="0" err="1" smtClean="0">
                <a:latin typeface="Avenir Book"/>
                <a:cs typeface="Avenir Book"/>
              </a:rPr>
              <a:t>fly</a:t>
            </a:r>
            <a:r>
              <a:rPr lang="fr-FR" sz="1600" dirty="0" smtClean="0">
                <a:latin typeface="Avenir Book"/>
                <a:cs typeface="Avenir Book"/>
              </a:rPr>
              <a:t>' </a:t>
            </a:r>
            <a:r>
              <a:rPr lang="fr-FR" sz="1600" dirty="0" err="1" smtClean="0">
                <a:latin typeface="Avenir Book"/>
                <a:cs typeface="Avenir Book"/>
              </a:rPr>
              <a:t>tool</a:t>
            </a:r>
            <a:r>
              <a:rPr lang="fr-FR" sz="1600" dirty="0" smtClean="0">
                <a:latin typeface="Avenir Book"/>
                <a:cs typeface="Avenir Book"/>
              </a:rPr>
              <a:t> to select a </a:t>
            </a:r>
            <a:r>
              <a:rPr lang="fr-FR" sz="1600" dirty="0" err="1" smtClean="0">
                <a:latin typeface="Avenir Book"/>
                <a:cs typeface="Avenir Book"/>
              </a:rPr>
              <a:t>subset</a:t>
            </a:r>
            <a:r>
              <a:rPr lang="fr-FR" sz="1600" dirty="0" smtClean="0">
                <a:latin typeface="Avenir Book"/>
                <a:cs typeface="Avenir Book"/>
              </a:rPr>
              <a:t> of plots, </a:t>
            </a:r>
            <a:r>
              <a:rPr lang="fr-FR" sz="1600" dirty="0" err="1" smtClean="0">
                <a:latin typeface="Avenir Book"/>
                <a:cs typeface="Avenir Book"/>
              </a:rPr>
              <a:t>called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compareCompanion</a:t>
            </a:r>
            <a:r>
              <a:rPr lang="fr-FR" sz="1600" dirty="0" smtClean="0">
                <a:latin typeface="Avenir Book"/>
                <a:cs typeface="Avenir Book"/>
              </a:rPr>
              <a:t> (P. </a:t>
            </a:r>
            <a:r>
              <a:rPr lang="fr-FR" sz="1600" dirty="0" err="1" smtClean="0">
                <a:latin typeface="Avenir Book"/>
                <a:cs typeface="Avenir Book"/>
              </a:rPr>
              <a:t>Brockmann</a:t>
            </a:r>
            <a:r>
              <a:rPr lang="fr-FR" sz="1600" dirty="0" smtClean="0">
                <a:latin typeface="Avenir Book"/>
                <a:cs typeface="Avenir Book"/>
              </a:rPr>
              <a:t>).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60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5258" y="2011088"/>
            <a:ext cx="82249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venir Book"/>
                <a:cs typeface="Avenir Book"/>
              </a:rPr>
              <a:t>Note</a:t>
            </a:r>
            <a:r>
              <a:rPr lang="fr-FR" dirty="0" smtClean="0">
                <a:latin typeface="Avenir Book"/>
                <a:cs typeface="Avenir Book"/>
              </a:rPr>
              <a:t>: running the C-ESM-EP </a:t>
            </a:r>
            <a:r>
              <a:rPr lang="fr-FR" dirty="0" err="1" smtClean="0">
                <a:latin typeface="Avenir Book"/>
                <a:cs typeface="Avenir Book"/>
              </a:rPr>
              <a:t>implies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storing</a:t>
            </a:r>
            <a:r>
              <a:rPr lang="fr-FR" dirty="0" smtClean="0">
                <a:latin typeface="Avenir Book"/>
                <a:cs typeface="Avenir Book"/>
              </a:rPr>
              <a:t> the </a:t>
            </a:r>
            <a:r>
              <a:rPr lang="fr-FR" dirty="0" err="1" smtClean="0">
                <a:latin typeface="Avenir Book"/>
                <a:cs typeface="Avenir Book"/>
              </a:rPr>
              <a:t>results</a:t>
            </a:r>
            <a:r>
              <a:rPr lang="fr-FR" dirty="0" smtClean="0">
                <a:latin typeface="Avenir Book"/>
                <a:cs typeface="Avenir Book"/>
              </a:rPr>
              <a:t> on a </a:t>
            </a:r>
            <a:r>
              <a:rPr lang="fr-FR" dirty="0" err="1" smtClean="0">
                <a:latin typeface="Avenir Book"/>
                <a:cs typeface="Avenir Book"/>
              </a:rPr>
              <a:t>space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that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can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be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reached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from</a:t>
            </a:r>
            <a:r>
              <a:rPr lang="fr-FR" dirty="0" smtClean="0">
                <a:latin typeface="Avenir Book"/>
                <a:cs typeface="Avenir Book"/>
              </a:rPr>
              <a:t> the web.</a:t>
            </a:r>
          </a:p>
          <a:p>
            <a:endParaRPr lang="fr-FR" dirty="0" smtClean="0">
              <a:latin typeface="Avenir Book"/>
              <a:cs typeface="Avenir Book"/>
            </a:endParaRPr>
          </a:p>
          <a:p>
            <a:r>
              <a:rPr lang="fr-FR" dirty="0" err="1" smtClean="0">
                <a:latin typeface="Avenir Book"/>
                <a:cs typeface="Avenir Book"/>
              </a:rPr>
              <a:t>Ciclad</a:t>
            </a:r>
            <a:r>
              <a:rPr lang="fr-FR" dirty="0" smtClean="0">
                <a:latin typeface="Avenir Book"/>
                <a:cs typeface="Avenir Book"/>
              </a:rPr>
              <a:t>:</a:t>
            </a:r>
          </a:p>
          <a:p>
            <a:r>
              <a:rPr lang="fr-FR" sz="1400" dirty="0" smtClean="0">
                <a:latin typeface="Avenir Book"/>
                <a:cs typeface="Avenir Book"/>
              </a:rPr>
              <a:t>/</a:t>
            </a:r>
            <a:r>
              <a:rPr lang="fr-FR" sz="1400" dirty="0" err="1" smtClean="0">
                <a:latin typeface="Avenir Book"/>
                <a:cs typeface="Avenir Book"/>
              </a:rPr>
              <a:t>prodigfs</a:t>
            </a:r>
            <a:r>
              <a:rPr lang="fr-FR" sz="1400" dirty="0" smtClean="0">
                <a:latin typeface="Avenir Book"/>
                <a:cs typeface="Avenir Book"/>
              </a:rPr>
              <a:t>/</a:t>
            </a:r>
            <a:r>
              <a:rPr lang="fr-FR" sz="1400" dirty="0" err="1" smtClean="0">
                <a:latin typeface="Avenir Book"/>
                <a:cs typeface="Avenir Book"/>
              </a:rPr>
              <a:t>ipslfs</a:t>
            </a:r>
            <a:r>
              <a:rPr lang="fr-FR" sz="1400" dirty="0" smtClean="0">
                <a:latin typeface="Avenir Book"/>
                <a:cs typeface="Avenir Book"/>
              </a:rPr>
              <a:t>/</a:t>
            </a:r>
            <a:r>
              <a:rPr lang="fr-FR" sz="1400" dirty="0" err="1" smtClean="0">
                <a:latin typeface="Avenir Book"/>
                <a:cs typeface="Avenir Book"/>
              </a:rPr>
              <a:t>dods</a:t>
            </a:r>
            <a:r>
              <a:rPr lang="fr-FR" sz="1400" dirty="0" smtClean="0">
                <a:latin typeface="Avenir Book"/>
                <a:cs typeface="Avenir Book"/>
              </a:rPr>
              <a:t>/${</a:t>
            </a:r>
            <a:r>
              <a:rPr lang="fr-FR" sz="1400" dirty="0" err="1" smtClean="0">
                <a:latin typeface="Avenir Book"/>
                <a:cs typeface="Avenir Book"/>
              </a:rPr>
              <a:t>username</a:t>
            </a:r>
            <a:r>
              <a:rPr lang="fr-FR" sz="1400" dirty="0" smtClean="0">
                <a:latin typeface="Avenir Book"/>
                <a:cs typeface="Avenir Book"/>
              </a:rPr>
              <a:t>}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dirty="0" smtClean="0">
                <a:latin typeface="Avenir Book"/>
                <a:cs typeface="Avenir Book"/>
              </a:rPr>
              <a:t>Curie:</a:t>
            </a:r>
          </a:p>
          <a:p>
            <a:r>
              <a:rPr lang="fr-FR" sz="1400" dirty="0" smtClean="0">
                <a:latin typeface="Avenir Book"/>
                <a:cs typeface="Avenir Book"/>
              </a:rPr>
              <a:t>/ccc/</a:t>
            </a:r>
            <a:r>
              <a:rPr lang="fr-FR" sz="1400" dirty="0" err="1" smtClean="0">
                <a:latin typeface="Avenir Book"/>
                <a:cs typeface="Avenir Book"/>
              </a:rPr>
              <a:t>work</a:t>
            </a:r>
            <a:r>
              <a:rPr lang="fr-FR" sz="1400" dirty="0" smtClean="0">
                <a:latin typeface="Avenir Book"/>
                <a:cs typeface="Avenir Book"/>
              </a:rPr>
              <a:t>/cont003/</a:t>
            </a:r>
            <a:r>
              <a:rPr lang="fr-FR" sz="1400" dirty="0" err="1" smtClean="0">
                <a:latin typeface="Avenir Book"/>
                <a:cs typeface="Avenir Book"/>
              </a:rPr>
              <a:t>thredds</a:t>
            </a:r>
            <a:r>
              <a:rPr lang="fr-FR" sz="1400" dirty="0" smtClean="0">
                <a:latin typeface="Avenir Book"/>
                <a:cs typeface="Avenir Book"/>
              </a:rPr>
              <a:t>/${</a:t>
            </a:r>
            <a:r>
              <a:rPr lang="fr-FR" sz="1400" dirty="0" err="1" smtClean="0">
                <a:latin typeface="Avenir Book"/>
                <a:cs typeface="Avenir Book"/>
              </a:rPr>
              <a:t>username</a:t>
            </a:r>
            <a:r>
              <a:rPr lang="fr-FR" sz="1400" dirty="0" smtClean="0">
                <a:latin typeface="Avenir Book"/>
                <a:cs typeface="Avenir Book"/>
              </a:rPr>
              <a:t>} #(if </a:t>
            </a:r>
            <a:r>
              <a:rPr lang="fr-FR" sz="1400" dirty="0" err="1" smtClean="0">
                <a:latin typeface="Avenir Book"/>
                <a:cs typeface="Avenir Book"/>
              </a:rPr>
              <a:t>working</a:t>
            </a:r>
            <a:r>
              <a:rPr lang="fr-FR" sz="1400" dirty="0" smtClean="0">
                <a:latin typeface="Avenir Book"/>
                <a:cs typeface="Avenir Book"/>
              </a:rPr>
              <a:t> on gencmip6)</a:t>
            </a:r>
          </a:p>
          <a:p>
            <a:r>
              <a:rPr lang="fr-FR" sz="1400" dirty="0" smtClean="0">
                <a:latin typeface="Avenir Book"/>
                <a:cs typeface="Avenir Book"/>
              </a:rPr>
              <a:t>/ccc/</a:t>
            </a:r>
            <a:r>
              <a:rPr lang="fr-FR" sz="1400" dirty="0" err="1" smtClean="0">
                <a:latin typeface="Avenir Book"/>
                <a:cs typeface="Avenir Book"/>
              </a:rPr>
              <a:t>work</a:t>
            </a:r>
            <a:r>
              <a:rPr lang="fr-FR" sz="1400" dirty="0" smtClean="0">
                <a:latin typeface="Avenir Book"/>
                <a:cs typeface="Avenir Book"/>
              </a:rPr>
              <a:t>/cont003/</a:t>
            </a:r>
            <a:r>
              <a:rPr lang="fr-FR" sz="1400" dirty="0" err="1" smtClean="0">
                <a:latin typeface="Avenir Book"/>
                <a:cs typeface="Avenir Book"/>
              </a:rPr>
              <a:t>dods</a:t>
            </a:r>
            <a:r>
              <a:rPr lang="fr-FR" sz="1400" dirty="0" smtClean="0">
                <a:latin typeface="Avenir Book"/>
                <a:cs typeface="Avenir Book"/>
              </a:rPr>
              <a:t>/public/${</a:t>
            </a:r>
            <a:r>
              <a:rPr lang="fr-FR" sz="1400" dirty="0" err="1" smtClean="0">
                <a:latin typeface="Avenir Book"/>
                <a:cs typeface="Avenir Book"/>
              </a:rPr>
              <a:t>username</a:t>
            </a:r>
            <a:r>
              <a:rPr lang="fr-FR" sz="1400" dirty="0" smtClean="0">
                <a:latin typeface="Avenir Book"/>
                <a:cs typeface="Avenir Book"/>
              </a:rPr>
              <a:t>} #(if </a:t>
            </a:r>
            <a:r>
              <a:rPr lang="fr-FR" sz="1400" dirty="0" err="1" smtClean="0">
                <a:latin typeface="Avenir Book"/>
                <a:cs typeface="Avenir Book"/>
              </a:rPr>
              <a:t>working</a:t>
            </a:r>
            <a:r>
              <a:rPr lang="fr-FR" sz="1400" dirty="0" smtClean="0">
                <a:latin typeface="Avenir Book"/>
                <a:cs typeface="Avenir Book"/>
              </a:rPr>
              <a:t> on </a:t>
            </a:r>
            <a:r>
              <a:rPr lang="fr-FR" sz="1400" dirty="0" err="1" smtClean="0">
                <a:latin typeface="Avenir Book"/>
                <a:cs typeface="Avenir Book"/>
              </a:rPr>
              <a:t>dsm</a:t>
            </a:r>
            <a:r>
              <a:rPr lang="fr-FR" sz="1400" dirty="0" smtClean="0">
                <a:latin typeface="Avenir Book"/>
                <a:cs typeface="Avenir Book"/>
              </a:rPr>
              <a:t>)</a:t>
            </a:r>
            <a:endParaRPr lang="fr-FR" sz="14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dirty="0" smtClean="0">
                <a:latin typeface="Avenir Book"/>
                <a:cs typeface="Avenir Book"/>
              </a:rPr>
              <a:t>If </a:t>
            </a:r>
            <a:r>
              <a:rPr lang="fr-FR" dirty="0" err="1" smtClean="0">
                <a:latin typeface="Avenir Book"/>
                <a:cs typeface="Avenir Book"/>
              </a:rPr>
              <a:t>you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don't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smtClean="0">
                <a:latin typeface="Avenir Book"/>
                <a:cs typeface="Avenir Book"/>
              </a:rPr>
              <a:t>have an </a:t>
            </a:r>
            <a:r>
              <a:rPr lang="fr-FR" dirty="0" err="1" smtClean="0">
                <a:latin typeface="Avenir Book"/>
                <a:cs typeface="Avenir Book"/>
              </a:rPr>
              <a:t>account</a:t>
            </a:r>
            <a:r>
              <a:rPr lang="fr-FR" dirty="0" smtClean="0">
                <a:latin typeface="Avenir Book"/>
                <a:cs typeface="Avenir Book"/>
              </a:rPr>
              <a:t> on </a:t>
            </a:r>
            <a:r>
              <a:rPr lang="fr-FR" dirty="0" err="1" smtClean="0">
                <a:latin typeface="Avenir Book"/>
                <a:cs typeface="Avenir Book"/>
              </a:rPr>
              <a:t>those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spaces</a:t>
            </a:r>
            <a:r>
              <a:rPr lang="fr-FR" dirty="0" smtClean="0">
                <a:latin typeface="Avenir Book"/>
                <a:cs typeface="Avenir Book"/>
              </a:rPr>
              <a:t>, </a:t>
            </a:r>
            <a:r>
              <a:rPr lang="fr-FR" dirty="0" err="1" smtClean="0">
                <a:latin typeface="Avenir Book"/>
                <a:cs typeface="Avenir Book"/>
              </a:rPr>
              <a:t>send</a:t>
            </a:r>
            <a:r>
              <a:rPr lang="fr-FR" dirty="0" smtClean="0">
                <a:latin typeface="Avenir Book"/>
                <a:cs typeface="Avenir Book"/>
              </a:rPr>
              <a:t> a </a:t>
            </a:r>
            <a:r>
              <a:rPr lang="fr-FR" dirty="0" err="1" smtClean="0">
                <a:latin typeface="Avenir Book"/>
                <a:cs typeface="Avenir Book"/>
              </a:rPr>
              <a:t>request</a:t>
            </a:r>
            <a:r>
              <a:rPr lang="fr-FR" dirty="0" smtClean="0">
                <a:latin typeface="Avenir Book"/>
                <a:cs typeface="Avenir Book"/>
              </a:rPr>
              <a:t> to: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>
                <a:latin typeface="Avenir Book"/>
                <a:cs typeface="Avenir Book"/>
              </a:rPr>
              <a:t>Ciclad</a:t>
            </a:r>
            <a:r>
              <a:rPr lang="fr-FR" dirty="0" smtClean="0">
                <a:latin typeface="Avenir Book"/>
                <a:cs typeface="Avenir Book"/>
              </a:rPr>
              <a:t>: </a:t>
            </a:r>
            <a:r>
              <a:rPr lang="fr-FR" dirty="0" smtClean="0">
                <a:latin typeface="Avenir Book"/>
                <a:cs typeface="Avenir Book"/>
                <a:hlinkClick r:id="rId2"/>
              </a:rPr>
              <a:t>svp-ciclad@ipsl.jussieu.fr</a:t>
            </a:r>
            <a:r>
              <a:rPr lang="fr-FR" dirty="0" smtClean="0">
                <a:latin typeface="Avenir Book"/>
                <a:cs typeface="Avenir Book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latin typeface="Avenir Book"/>
                <a:cs typeface="Avenir Book"/>
              </a:rPr>
              <a:t>TGCC: </a:t>
            </a:r>
            <a:r>
              <a:rPr lang="fr-FR" dirty="0" smtClean="0">
                <a:latin typeface="Avenir Book"/>
                <a:cs typeface="Avenir Book"/>
                <a:hlinkClick r:id="rId3"/>
              </a:rPr>
              <a:t>hotline.tgcc@cea.fr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endParaRPr lang="fr-FR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27865" y="351904"/>
            <a:ext cx="30568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Getting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started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sz="2000" dirty="0" smtClean="0">
                <a:solidFill>
                  <a:schemeClr val="bg1"/>
                </a:solidFill>
                <a:latin typeface="Avenir Medium"/>
                <a:cs typeface="Avenir Medium"/>
              </a:rPr>
              <a:t>	Web server</a:t>
            </a:r>
          </a:p>
        </p:txBody>
      </p:sp>
      <p:pic>
        <p:nvPicPr>
          <p:cNvPr id="12" name="Image 11" descr="Logo-CliMAF-compac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83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Display a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of figures on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fly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3" name="Image 2" descr="Capture d’écran 2017-02-06 à 19.11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494000"/>
            <a:ext cx="6120000" cy="523292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359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Select </a:t>
            </a:r>
            <a:r>
              <a:rPr lang="fr-FR" dirty="0" err="1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 figures </a:t>
            </a:r>
            <a:r>
              <a:rPr lang="fr-FR" dirty="0" err="1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's'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4" name="Image 3" descr="Capture d’écran 2017-02-06 à 19.11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9" y="1494117"/>
            <a:ext cx="6120000" cy="5212132"/>
          </a:xfrm>
          <a:prstGeom prst="rect">
            <a:avLst/>
          </a:prstGeom>
        </p:spPr>
      </p:pic>
      <p:sp>
        <p:nvSpPr>
          <p:cNvPr id="5" name="Flèche vers la gauche 4"/>
          <p:cNvSpPr/>
          <p:nvPr/>
        </p:nvSpPr>
        <p:spPr>
          <a:xfrm rot="3126717">
            <a:off x="4724858" y="5242912"/>
            <a:ext cx="569910" cy="246095"/>
          </a:xfrm>
          <a:prstGeom prst="leftArrow">
            <a:avLst>
              <a:gd name="adj1" fmla="val 29797"/>
              <a:gd name="adj2" fmla="val 139794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355751" y="4400812"/>
            <a:ext cx="3337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Select the images by putting the mouse over the plots and </a:t>
            </a:r>
            <a:r>
              <a:rPr lang="fr-FR" sz="1600" dirty="0" err="1" smtClean="0">
                <a:latin typeface="Avenir Book"/>
                <a:cs typeface="Avenir Book"/>
              </a:rPr>
              <a:t>press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's' </a:t>
            </a:r>
            <a:r>
              <a:rPr lang="fr-FR" sz="1600" dirty="0" smtClean="0">
                <a:latin typeface="Avenir Book"/>
                <a:cs typeface="Avenir Book"/>
              </a:rPr>
              <a:t>(for </a:t>
            </a:r>
            <a:r>
              <a:rPr lang="fr-FR" sz="1600" dirty="0" smtClean="0">
                <a:latin typeface="Avenir Book"/>
                <a:cs typeface="Avenir Book"/>
              </a:rPr>
              <a:t>'select')</a:t>
            </a:r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A black line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drawn</a:t>
            </a:r>
            <a:r>
              <a:rPr lang="fr-FR" sz="1600" dirty="0" smtClean="0">
                <a:latin typeface="Avenir Book"/>
                <a:cs typeface="Avenir Book"/>
              </a:rPr>
              <a:t> over the </a:t>
            </a:r>
            <a:r>
              <a:rPr lang="fr-FR" sz="1600" dirty="0" err="1" smtClean="0">
                <a:latin typeface="Avenir Book"/>
                <a:cs typeface="Avenir Book"/>
              </a:rPr>
              <a:t>selected</a:t>
            </a:r>
            <a:r>
              <a:rPr lang="fr-FR" sz="1600" dirty="0" smtClean="0">
                <a:latin typeface="Avenir Book"/>
                <a:cs typeface="Avenir Book"/>
              </a:rPr>
              <a:t> plots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197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Select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your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figures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with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's'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4" name="Image 3" descr="Capture d’écran 2017-02-06 à 19.11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9" y="1494117"/>
            <a:ext cx="6120000" cy="5212132"/>
          </a:xfrm>
          <a:prstGeom prst="rect">
            <a:avLst/>
          </a:prstGeom>
        </p:spPr>
      </p:pic>
      <p:sp>
        <p:nvSpPr>
          <p:cNvPr id="5" name="Flèche vers la gauche 4"/>
          <p:cNvSpPr/>
          <p:nvPr/>
        </p:nvSpPr>
        <p:spPr>
          <a:xfrm rot="3126717">
            <a:off x="7003106" y="6434497"/>
            <a:ext cx="569910" cy="246095"/>
          </a:xfrm>
          <a:prstGeom prst="leftArrow">
            <a:avLst>
              <a:gd name="adj1" fmla="val 29797"/>
              <a:gd name="adj2" fmla="val 139794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762942" y="5158274"/>
            <a:ext cx="20082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Click on the </a:t>
            </a:r>
            <a:r>
              <a:rPr lang="fr-FR" sz="1600" dirty="0" err="1" smtClean="0">
                <a:latin typeface="Avenir Book"/>
                <a:cs typeface="Avenir Book"/>
              </a:rPr>
              <a:t>bottom</a:t>
            </a:r>
            <a:r>
              <a:rPr lang="fr-FR" sz="1600" dirty="0" smtClean="0">
                <a:latin typeface="Avenir Book"/>
                <a:cs typeface="Avenir Book"/>
              </a:rPr>
              <a:t> right </a:t>
            </a:r>
            <a:r>
              <a:rPr lang="fr-FR" sz="1600" dirty="0" err="1" smtClean="0">
                <a:latin typeface="Avenir Book"/>
                <a:cs typeface="Avenir Book"/>
              </a:rPr>
              <a:t>icon</a:t>
            </a:r>
            <a:r>
              <a:rPr lang="fr-FR" sz="1600" dirty="0" smtClean="0">
                <a:latin typeface="Avenir Book"/>
                <a:cs typeface="Avenir Book"/>
              </a:rPr>
              <a:t>…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82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Display a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of figures on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fly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2" name="Image 1" descr="Capture d’écran 2017-02-06 à 19.06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22" y="1524000"/>
            <a:ext cx="6105034" cy="522941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94356" y="4124497"/>
            <a:ext cx="20082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Avenir Medium"/>
                <a:cs typeface="Avenir Medium"/>
              </a:rPr>
              <a:t>Here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is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your</a:t>
            </a:r>
            <a:r>
              <a:rPr lang="fr-FR" sz="1600" b="1" dirty="0" smtClean="0">
                <a:latin typeface="Avenir Medium"/>
                <a:cs typeface="Avenir Medium"/>
              </a:rPr>
              <a:t> </a:t>
            </a:r>
            <a:r>
              <a:rPr lang="fr-FR" sz="1600" b="1" dirty="0" err="1" smtClean="0">
                <a:latin typeface="Avenir Medium"/>
                <a:cs typeface="Avenir Medium"/>
              </a:rPr>
              <a:t>selection</a:t>
            </a:r>
            <a:r>
              <a:rPr lang="fr-FR" sz="1600" b="1" dirty="0" smtClean="0">
                <a:latin typeface="Avenir Medium"/>
                <a:cs typeface="Avenir Medium"/>
              </a:rPr>
              <a:t> of plots!</a:t>
            </a:r>
          </a:p>
          <a:p>
            <a:endParaRPr lang="fr-FR" sz="1600" b="1" dirty="0">
              <a:latin typeface="Avenir Medium"/>
              <a:cs typeface="Avenir Medium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Control the </a:t>
            </a:r>
            <a:r>
              <a:rPr lang="fr-FR" sz="1600" dirty="0" err="1" smtClean="0">
                <a:latin typeface="Avenir Book"/>
                <a:cs typeface="Avenir Book"/>
              </a:rPr>
              <a:t>number</a:t>
            </a:r>
            <a:r>
              <a:rPr lang="fr-FR" sz="1600" dirty="0" smtClean="0">
                <a:latin typeface="Avenir Book"/>
                <a:cs typeface="Avenir Book"/>
              </a:rPr>
              <a:t> of </a:t>
            </a:r>
            <a:r>
              <a:rPr lang="fr-FR" sz="1600" dirty="0" err="1" smtClean="0">
                <a:latin typeface="Avenir Book"/>
                <a:cs typeface="Avenir Book"/>
              </a:rPr>
              <a:t>columns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slider</a:t>
            </a:r>
            <a:r>
              <a:rPr lang="fr-FR" sz="1600" dirty="0" smtClean="0">
                <a:latin typeface="Avenir Book"/>
                <a:cs typeface="Avenir Book"/>
              </a:rPr>
              <a:t>…</a:t>
            </a: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80051" y="5401770"/>
            <a:ext cx="2918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venir Book"/>
                <a:cs typeface="Avenir Book"/>
              </a:rPr>
              <a:t>And </a:t>
            </a:r>
            <a:r>
              <a:rPr lang="fr-FR" sz="1600" dirty="0" err="1" smtClean="0">
                <a:latin typeface="Avenir Book"/>
                <a:cs typeface="Avenir Book"/>
              </a:rPr>
              <a:t>switch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their</a:t>
            </a:r>
            <a:r>
              <a:rPr lang="fr-FR" sz="1600" dirty="0" smtClean="0">
                <a:latin typeface="Avenir Book"/>
                <a:cs typeface="Avenir Book"/>
              </a:rPr>
              <a:t> positions by </a:t>
            </a:r>
            <a:r>
              <a:rPr lang="fr-FR" sz="1600" dirty="0" err="1" smtClean="0">
                <a:latin typeface="Avenir Book"/>
                <a:cs typeface="Avenir Book"/>
              </a:rPr>
              <a:t>dragging</a:t>
            </a:r>
            <a:r>
              <a:rPr lang="fr-FR" sz="1600" dirty="0" smtClean="0">
                <a:latin typeface="Avenir Book"/>
                <a:cs typeface="Avenir Book"/>
              </a:rPr>
              <a:t> the image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want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at</a:t>
            </a:r>
            <a:r>
              <a:rPr lang="fr-FR" sz="1600" dirty="0" smtClean="0">
                <a:latin typeface="Avenir Book"/>
                <a:cs typeface="Avenir Book"/>
              </a:rPr>
              <a:t> the position of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choice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1" name="Flèche vers la gauche 10"/>
          <p:cNvSpPr/>
          <p:nvPr/>
        </p:nvSpPr>
        <p:spPr>
          <a:xfrm rot="3126717">
            <a:off x="5304988" y="3259326"/>
            <a:ext cx="569910" cy="246095"/>
          </a:xfrm>
          <a:prstGeom prst="leftArrow">
            <a:avLst>
              <a:gd name="adj1" fmla="val 29797"/>
              <a:gd name="adj2" fmla="val 139794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6246124" y="5730076"/>
            <a:ext cx="295325" cy="443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32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compareCompanion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Clear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the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selection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3" name="Image 2" descr="Capture d’écran 2017-02-06 à 19.11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494000"/>
            <a:ext cx="6120000" cy="52329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138654" y="4573498"/>
            <a:ext cx="3602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venir Book"/>
                <a:cs typeface="Avenir Book"/>
              </a:rPr>
              <a:t>Clear</a:t>
            </a:r>
            <a:r>
              <a:rPr lang="fr-FR" sz="1600" dirty="0" smtClean="0">
                <a:latin typeface="Avenir Book"/>
                <a:cs typeface="Avenir Book"/>
              </a:rPr>
              <a:t> the </a:t>
            </a:r>
            <a:r>
              <a:rPr lang="fr-FR" sz="1600" dirty="0" err="1" smtClean="0">
                <a:latin typeface="Avenir Book"/>
                <a:cs typeface="Avenir Book"/>
              </a:rPr>
              <a:t>compareCompanion</a:t>
            </a:r>
            <a:r>
              <a:rPr lang="fr-FR" sz="1600" dirty="0" smtClean="0">
                <a:latin typeface="Avenir Book"/>
                <a:cs typeface="Avenir Book"/>
              </a:rPr>
              <a:t> cache by pressing </a:t>
            </a:r>
            <a:r>
              <a:rPr lang="fr-FR" sz="1600" dirty="0" smtClean="0">
                <a:latin typeface="Avenir Book"/>
                <a:cs typeface="Avenir Book"/>
              </a:rPr>
              <a:t>'c' </a:t>
            </a:r>
            <a:r>
              <a:rPr lang="fr-FR" sz="1600" dirty="0" smtClean="0">
                <a:latin typeface="Avenir Book"/>
                <a:cs typeface="Avenir Book"/>
              </a:rPr>
              <a:t>(for </a:t>
            </a:r>
            <a:r>
              <a:rPr lang="fr-FR" sz="1600" dirty="0" smtClean="0">
                <a:latin typeface="Avenir Book"/>
                <a:cs typeface="Avenir Book"/>
              </a:rPr>
              <a:t>'</a:t>
            </a:r>
            <a:r>
              <a:rPr lang="fr-FR" sz="1600" dirty="0" err="1" smtClean="0">
                <a:latin typeface="Avenir Book"/>
                <a:cs typeface="Avenir Book"/>
              </a:rPr>
              <a:t>clear</a:t>
            </a:r>
            <a:r>
              <a:rPr lang="fr-FR" sz="1600" dirty="0" smtClean="0">
                <a:latin typeface="Avenir Book"/>
                <a:cs typeface="Avenir Book"/>
              </a:rPr>
              <a:t>')</a:t>
            </a:r>
            <a:r>
              <a:rPr lang="fr-FR" sz="1600" dirty="0" smtClean="0">
                <a:latin typeface="Avenir Book"/>
                <a:cs typeface="Avenir Book"/>
              </a:rPr>
              <a:t>…</a:t>
            </a:r>
          </a:p>
          <a:p>
            <a:r>
              <a:rPr lang="fr-FR" sz="1600" dirty="0" smtClean="0">
                <a:latin typeface="Avenir Book"/>
                <a:cs typeface="Avenir Book"/>
              </a:rPr>
              <a:t>… and restart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a new </a:t>
            </a:r>
            <a:r>
              <a:rPr lang="fr-FR" sz="1600" dirty="0" err="1" smtClean="0">
                <a:latin typeface="Avenir Book"/>
                <a:cs typeface="Avenir Book"/>
              </a:rPr>
              <a:t>selection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28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2031779"/>
            <a:ext cx="9144000" cy="240506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/>
          <a:stretch/>
        </p:blipFill>
        <p:spPr bwMode="auto">
          <a:xfrm>
            <a:off x="2961675" y="2031779"/>
            <a:ext cx="3552195" cy="240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09" y="4306653"/>
            <a:ext cx="1142432" cy="5123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664081" y="3171378"/>
            <a:ext cx="590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Avenir Medium"/>
                <a:cs typeface="Avenir Medium"/>
              </a:rPr>
              <a:t>Questions? </a:t>
            </a:r>
            <a:r>
              <a:rPr lang="fr-FR" sz="2400" dirty="0" err="1">
                <a:solidFill>
                  <a:schemeClr val="bg1"/>
                </a:solidFill>
                <a:latin typeface="Avenir Medium"/>
                <a:cs typeface="Avenir Medium"/>
              </a:rPr>
              <a:t>j</a:t>
            </a:r>
            <a:r>
              <a:rPr lang="fr-FR" sz="24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erome.servonnat@lsce.ipsl.fr</a:t>
            </a:r>
            <a:endParaRPr lang="fr-FR" sz="24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" y="3128088"/>
            <a:ext cx="9144000" cy="711575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65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43131" y="680699"/>
            <a:ext cx="8224983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Avenir Medium"/>
                <a:cs typeface="Avenir Medium"/>
              </a:rPr>
              <a:t>The </a:t>
            </a:r>
            <a:r>
              <a:rPr lang="fr-FR" sz="2000" dirty="0" err="1" smtClean="0">
                <a:latin typeface="Avenir Medium"/>
                <a:cs typeface="Avenir Medium"/>
              </a:rPr>
              <a:t>CliMAF</a:t>
            </a:r>
            <a:r>
              <a:rPr lang="fr-FR" sz="2000" dirty="0" smtClean="0">
                <a:latin typeface="Avenir Medium"/>
                <a:cs typeface="Avenir Medium"/>
              </a:rPr>
              <a:t> </a:t>
            </a:r>
            <a:r>
              <a:rPr lang="fr-FR" sz="2000" dirty="0" err="1" smtClean="0">
                <a:latin typeface="Avenir Medium"/>
                <a:cs typeface="Avenir Medium"/>
              </a:rPr>
              <a:t>Earth</a:t>
            </a:r>
            <a:r>
              <a:rPr lang="fr-FR" sz="2000" dirty="0" smtClean="0">
                <a:latin typeface="Avenir Medium"/>
                <a:cs typeface="Avenir Medium"/>
              </a:rPr>
              <a:t> System Model Evaluation Platform, 2017</a:t>
            </a:r>
          </a:p>
          <a:p>
            <a:endParaRPr lang="fr-FR" dirty="0">
              <a:latin typeface="Avenir Book"/>
              <a:cs typeface="Avenir Book"/>
            </a:endParaRPr>
          </a:p>
          <a:p>
            <a:r>
              <a:rPr lang="fr-FR" dirty="0" smtClean="0">
                <a:latin typeface="Avenir Book"/>
                <a:cs typeface="Avenir Book"/>
              </a:rPr>
              <a:t>J. Servonnat, S. </a:t>
            </a:r>
            <a:r>
              <a:rPr lang="fr-FR" dirty="0" err="1" smtClean="0">
                <a:latin typeface="Avenir Book"/>
                <a:cs typeface="Avenir Book"/>
              </a:rPr>
              <a:t>Sénési</a:t>
            </a:r>
            <a:r>
              <a:rPr lang="fr-FR" dirty="0" smtClean="0">
                <a:latin typeface="Avenir Book"/>
                <a:cs typeface="Avenir Book"/>
              </a:rPr>
              <a:t>, L. Vignon, O. Marti, P. </a:t>
            </a:r>
            <a:r>
              <a:rPr lang="fr-FR" dirty="0" err="1" smtClean="0">
                <a:latin typeface="Avenir Book"/>
                <a:cs typeface="Avenir Book"/>
              </a:rPr>
              <a:t>Brockmann</a:t>
            </a:r>
            <a:r>
              <a:rPr lang="fr-FR" dirty="0" smtClean="0">
                <a:latin typeface="Avenir Book"/>
                <a:cs typeface="Avenir Book"/>
              </a:rPr>
              <a:t>, S. </a:t>
            </a:r>
            <a:r>
              <a:rPr lang="fr-FR" dirty="0" err="1" smtClean="0">
                <a:latin typeface="Avenir Book"/>
                <a:cs typeface="Avenir Book"/>
              </a:rPr>
              <a:t>Denvil</a:t>
            </a:r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r>
              <a:rPr lang="fr-FR" b="1" dirty="0" err="1" smtClean="0">
                <a:latin typeface="Avenir Medium"/>
                <a:cs typeface="Avenir Medium"/>
              </a:rPr>
              <a:t>Contributors</a:t>
            </a:r>
            <a:r>
              <a:rPr lang="fr-FR" b="1" dirty="0" smtClean="0">
                <a:latin typeface="Avenir Medium"/>
                <a:cs typeface="Avenir Medium"/>
              </a:rPr>
              <a:t>:</a:t>
            </a:r>
          </a:p>
          <a:p>
            <a:r>
              <a:rPr lang="fr-FR" dirty="0" smtClean="0">
                <a:latin typeface="Avenir Book"/>
                <a:cs typeface="Avenir Book"/>
              </a:rPr>
              <a:t>F. </a:t>
            </a:r>
            <a:r>
              <a:rPr lang="fr-FR" dirty="0" err="1" smtClean="0">
                <a:latin typeface="Avenir Book"/>
                <a:cs typeface="Avenir Book"/>
              </a:rPr>
              <a:t>Hourdin</a:t>
            </a:r>
            <a:r>
              <a:rPr lang="fr-FR" dirty="0" smtClean="0">
                <a:latin typeface="Avenir Book"/>
                <a:cs typeface="Avenir Book"/>
              </a:rPr>
              <a:t>, I. </a:t>
            </a:r>
            <a:r>
              <a:rPr lang="fr-FR" dirty="0" err="1" smtClean="0">
                <a:latin typeface="Avenir Book"/>
                <a:cs typeface="Avenir Book"/>
              </a:rPr>
              <a:t>Musat</a:t>
            </a:r>
            <a:r>
              <a:rPr lang="fr-FR" dirty="0" smtClean="0">
                <a:latin typeface="Avenir Book"/>
                <a:cs typeface="Avenir Book"/>
              </a:rPr>
              <a:t>, M.P. Moine, E. Sanchez, M. Chevallier, R. </a:t>
            </a:r>
            <a:r>
              <a:rPr lang="fr-FR" dirty="0" err="1" smtClean="0">
                <a:latin typeface="Avenir Book"/>
                <a:cs typeface="Avenir Book"/>
              </a:rPr>
              <a:t>Msadek</a:t>
            </a:r>
            <a:r>
              <a:rPr lang="fr-FR" dirty="0" smtClean="0">
                <a:latin typeface="Avenir Book"/>
                <a:cs typeface="Avenir Book"/>
              </a:rPr>
              <a:t>, J. </a:t>
            </a:r>
            <a:r>
              <a:rPr lang="fr-FR" dirty="0" err="1" smtClean="0">
                <a:latin typeface="Avenir Book"/>
                <a:cs typeface="Avenir Book"/>
              </a:rPr>
              <a:t>Deshayes</a:t>
            </a:r>
            <a:r>
              <a:rPr lang="fr-FR" dirty="0" smtClean="0">
                <a:latin typeface="Avenir Book"/>
                <a:cs typeface="Avenir Book"/>
              </a:rPr>
              <a:t>, M. Van </a:t>
            </a:r>
            <a:r>
              <a:rPr lang="fr-FR" dirty="0" err="1" smtClean="0">
                <a:latin typeface="Avenir Book"/>
                <a:cs typeface="Avenir Book"/>
              </a:rPr>
              <a:t>Coppenolle</a:t>
            </a:r>
            <a:r>
              <a:rPr lang="fr-FR" dirty="0" smtClean="0">
                <a:latin typeface="Avenir Book"/>
                <a:cs typeface="Avenir Book"/>
              </a:rPr>
              <a:t>, C. Rousset, J. </a:t>
            </a:r>
            <a:r>
              <a:rPr lang="fr-FR" dirty="0" err="1" smtClean="0">
                <a:latin typeface="Avenir Book"/>
                <a:cs typeface="Avenir Book"/>
              </a:rPr>
              <a:t>Mignot</a:t>
            </a:r>
            <a:r>
              <a:rPr lang="fr-FR" dirty="0" smtClean="0">
                <a:latin typeface="Avenir Book"/>
                <a:cs typeface="Avenir Book"/>
              </a:rPr>
              <a:t>, J. </a:t>
            </a:r>
            <a:r>
              <a:rPr lang="fr-FR" dirty="0" err="1" smtClean="0">
                <a:latin typeface="Avenir Book"/>
                <a:cs typeface="Avenir Book"/>
              </a:rPr>
              <a:t>Ghattas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Peylin</a:t>
            </a:r>
            <a:r>
              <a:rPr lang="fr-FR" dirty="0" smtClean="0">
                <a:latin typeface="Avenir Book"/>
                <a:cs typeface="Avenir Book"/>
              </a:rPr>
              <a:t>, N. </a:t>
            </a:r>
            <a:r>
              <a:rPr lang="fr-FR" dirty="0" err="1" smtClean="0">
                <a:latin typeface="Avenir Book"/>
                <a:cs typeface="Avenir Book"/>
              </a:rPr>
              <a:t>Vuichard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Cadule</a:t>
            </a:r>
            <a:r>
              <a:rPr lang="fr-FR" dirty="0" smtClean="0">
                <a:latin typeface="Avenir Book"/>
                <a:cs typeface="Avenir Book"/>
              </a:rPr>
              <a:t>, A. </a:t>
            </a:r>
            <a:r>
              <a:rPr lang="fr-FR" dirty="0" err="1" smtClean="0">
                <a:latin typeface="Avenir Book"/>
                <a:cs typeface="Avenir Book"/>
              </a:rPr>
              <a:t>Ducharne</a:t>
            </a:r>
            <a:r>
              <a:rPr lang="fr-FR" dirty="0" smtClean="0">
                <a:latin typeface="Avenir Book"/>
                <a:cs typeface="Avenir Book"/>
              </a:rPr>
              <a:t>, F. Maignan, R. </a:t>
            </a:r>
            <a:r>
              <a:rPr lang="fr-FR" dirty="0" err="1" smtClean="0">
                <a:latin typeface="Avenir Book"/>
                <a:cs typeface="Avenir Book"/>
              </a:rPr>
              <a:t>Séférian</a:t>
            </a:r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r>
              <a:rPr lang="fr-FR" b="1" dirty="0" smtClean="0">
                <a:latin typeface="Avenir Medium"/>
                <a:cs typeface="Avenir Medium"/>
              </a:rPr>
              <a:t>Beta-</a:t>
            </a:r>
            <a:r>
              <a:rPr lang="fr-FR" b="1" dirty="0" err="1" smtClean="0">
                <a:latin typeface="Avenir Medium"/>
                <a:cs typeface="Avenir Medium"/>
              </a:rPr>
              <a:t>testers</a:t>
            </a:r>
            <a:r>
              <a:rPr lang="fr-FR" b="1" dirty="0" smtClean="0">
                <a:latin typeface="Avenir Medium"/>
                <a:cs typeface="Avenir Medium"/>
              </a:rPr>
              <a:t>:</a:t>
            </a:r>
          </a:p>
          <a:p>
            <a:r>
              <a:rPr lang="fr-FR" dirty="0" smtClean="0">
                <a:latin typeface="Avenir Book"/>
                <a:cs typeface="Avenir Book"/>
              </a:rPr>
              <a:t>O. Marti, J. </a:t>
            </a:r>
            <a:r>
              <a:rPr lang="fr-FR" dirty="0" err="1" smtClean="0">
                <a:latin typeface="Avenir Book"/>
                <a:cs typeface="Avenir Book"/>
              </a:rPr>
              <a:t>Mignot</a:t>
            </a:r>
            <a:r>
              <a:rPr lang="fr-FR" dirty="0" smtClean="0">
                <a:latin typeface="Avenir Book"/>
                <a:cs typeface="Avenir Book"/>
              </a:rPr>
              <a:t>, J. </a:t>
            </a:r>
            <a:r>
              <a:rPr lang="fr-FR" dirty="0" err="1" smtClean="0">
                <a:latin typeface="Avenir Book"/>
                <a:cs typeface="Avenir Book"/>
              </a:rPr>
              <a:t>Deshayes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Braconnot</a:t>
            </a:r>
            <a:r>
              <a:rPr lang="fr-FR" dirty="0" smtClean="0">
                <a:latin typeface="Avenir Book"/>
                <a:cs typeface="Avenir Book"/>
              </a:rPr>
              <a:t>, P. </a:t>
            </a:r>
            <a:r>
              <a:rPr lang="fr-FR" dirty="0" err="1" smtClean="0">
                <a:latin typeface="Avenir Book"/>
                <a:cs typeface="Avenir Book"/>
              </a:rPr>
              <a:t>Sepulchre</a:t>
            </a:r>
            <a:r>
              <a:rPr lang="fr-FR" dirty="0" smtClean="0">
                <a:latin typeface="Avenir Book"/>
                <a:cs typeface="Avenir Book"/>
              </a:rPr>
              <a:t>, M. </a:t>
            </a:r>
            <a:r>
              <a:rPr lang="fr-FR" dirty="0" err="1" smtClean="0">
                <a:latin typeface="Avenir Book"/>
                <a:cs typeface="Avenir Book"/>
              </a:rPr>
              <a:t>Kageyama</a:t>
            </a:r>
            <a:r>
              <a:rPr lang="fr-FR" dirty="0" smtClean="0">
                <a:latin typeface="Avenir Book"/>
                <a:cs typeface="Avenir Book"/>
              </a:rPr>
              <a:t>, S. </a:t>
            </a:r>
            <a:r>
              <a:rPr lang="fr-FR" dirty="0" err="1" smtClean="0">
                <a:latin typeface="Avenir Book"/>
                <a:cs typeface="Avenir Book"/>
              </a:rPr>
              <a:t>Denvil</a:t>
            </a:r>
            <a:r>
              <a:rPr lang="fr-FR" dirty="0" smtClean="0">
                <a:latin typeface="Avenir Book"/>
                <a:cs typeface="Avenir Book"/>
              </a:rPr>
              <a:t>, R. </a:t>
            </a:r>
            <a:r>
              <a:rPr lang="fr-FR" dirty="0" err="1" smtClean="0">
                <a:latin typeface="Avenir Book"/>
                <a:cs typeface="Avenir Book"/>
              </a:rPr>
              <a:t>Séférian</a:t>
            </a:r>
            <a:r>
              <a:rPr lang="fr-FR" dirty="0" smtClean="0">
                <a:latin typeface="Avenir Book"/>
                <a:cs typeface="Avenir Book"/>
              </a:rPr>
              <a:t>, A. </a:t>
            </a:r>
            <a:r>
              <a:rPr lang="fr-FR" dirty="0" err="1" smtClean="0">
                <a:latin typeface="Avenir Book"/>
                <a:cs typeface="Avenir Book"/>
              </a:rPr>
              <a:t>Cozic</a:t>
            </a:r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endParaRPr lang="fr-FR" dirty="0" smtClean="0">
              <a:latin typeface="Avenir Book"/>
              <a:cs typeface="Avenir Book"/>
            </a:endParaRPr>
          </a:p>
          <a:p>
            <a:pPr algn="r"/>
            <a:r>
              <a:rPr lang="fr-FR" dirty="0" smtClean="0">
                <a:latin typeface="Avenir Book"/>
                <a:cs typeface="Avenir Book"/>
              </a:rPr>
              <a:t>The </a:t>
            </a:r>
            <a:r>
              <a:rPr lang="fr-FR" dirty="0" err="1" smtClean="0">
                <a:latin typeface="Avenir Book"/>
                <a:cs typeface="Avenir Book"/>
              </a:rPr>
              <a:t>authors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would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like</a:t>
            </a:r>
            <a:r>
              <a:rPr lang="fr-FR" dirty="0" smtClean="0">
                <a:latin typeface="Avenir Book"/>
                <a:cs typeface="Avenir Book"/>
              </a:rPr>
              <a:t> to </a:t>
            </a:r>
            <a:r>
              <a:rPr lang="fr-FR" dirty="0" err="1" smtClean="0">
                <a:latin typeface="Avenir Book"/>
                <a:cs typeface="Avenir Book"/>
              </a:rPr>
              <a:t>give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special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credit</a:t>
            </a:r>
            <a:r>
              <a:rPr lang="fr-FR" dirty="0" smtClean="0">
                <a:latin typeface="Avenir Book"/>
                <a:cs typeface="Avenir Book"/>
              </a:rPr>
              <a:t> to A. </a:t>
            </a:r>
            <a:r>
              <a:rPr lang="fr-FR" dirty="0" err="1" smtClean="0">
                <a:latin typeface="Avenir Book"/>
                <a:cs typeface="Avenir Book"/>
              </a:rPr>
              <a:t>Voldoire</a:t>
            </a:r>
            <a:r>
              <a:rPr lang="fr-FR" dirty="0" smtClean="0">
                <a:latin typeface="Avenir Book"/>
                <a:cs typeface="Avenir Book"/>
              </a:rPr>
              <a:t> for </a:t>
            </a:r>
            <a:r>
              <a:rPr lang="fr-FR" dirty="0" err="1" smtClean="0">
                <a:latin typeface="Avenir Book"/>
                <a:cs typeface="Avenir Book"/>
              </a:rPr>
              <a:t>showing</a:t>
            </a:r>
            <a:r>
              <a:rPr lang="fr-FR" dirty="0" smtClean="0">
                <a:latin typeface="Avenir Book"/>
                <a:cs typeface="Avenir Book"/>
              </a:rPr>
              <a:t> the </a:t>
            </a:r>
            <a:r>
              <a:rPr lang="fr-FR" dirty="0" err="1" smtClean="0">
                <a:latin typeface="Avenir Book"/>
                <a:cs typeface="Avenir Book"/>
              </a:rPr>
              <a:t>way</a:t>
            </a:r>
            <a:r>
              <a:rPr lang="fr-FR" dirty="0" smtClean="0">
                <a:latin typeface="Avenir Book"/>
                <a:cs typeface="Avenir Book"/>
              </a:rPr>
              <a:t> for </a:t>
            </a:r>
            <a:r>
              <a:rPr lang="fr-FR" dirty="0" err="1" smtClean="0">
                <a:latin typeface="Avenir Book"/>
                <a:cs typeface="Avenir Book"/>
              </a:rPr>
              <a:t>CliMAF</a:t>
            </a:r>
            <a:r>
              <a:rPr lang="fr-FR" dirty="0" smtClean="0">
                <a:latin typeface="Avenir Book"/>
                <a:cs typeface="Avenir Book"/>
              </a:rPr>
              <a:t>, and to F. </a:t>
            </a:r>
            <a:r>
              <a:rPr lang="fr-FR" dirty="0" err="1" smtClean="0">
                <a:latin typeface="Avenir Book"/>
                <a:cs typeface="Avenir Book"/>
              </a:rPr>
              <a:t>Hourdin</a:t>
            </a:r>
            <a:r>
              <a:rPr lang="fr-FR" dirty="0" smtClean="0">
                <a:latin typeface="Avenir Book"/>
                <a:cs typeface="Avenir Book"/>
              </a:rPr>
              <a:t> and the </a:t>
            </a:r>
            <a:r>
              <a:rPr lang="fr-FR" dirty="0" err="1" smtClean="0">
                <a:latin typeface="Avenir Book"/>
                <a:cs typeface="Avenir Book"/>
              </a:rPr>
              <a:t>LMDz</a:t>
            </a:r>
            <a:r>
              <a:rPr lang="fr-FR" dirty="0" smtClean="0">
                <a:latin typeface="Avenir Book"/>
                <a:cs typeface="Avenir Book"/>
              </a:rPr>
              <a:t> team for the structure of the C-ESM-EP </a:t>
            </a:r>
            <a:r>
              <a:rPr lang="fr-FR" dirty="0" err="1" smtClean="0">
                <a:latin typeface="Avenir Book"/>
                <a:cs typeface="Avenir Book"/>
              </a:rPr>
              <a:t>that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is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largely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inspired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from</a:t>
            </a:r>
            <a:r>
              <a:rPr lang="fr-FR" dirty="0" smtClean="0">
                <a:latin typeface="Avenir Book"/>
                <a:cs typeface="Avenir Book"/>
              </a:rPr>
              <a:t> the </a:t>
            </a:r>
            <a:r>
              <a:rPr lang="fr-FR" dirty="0" err="1" smtClean="0">
                <a:latin typeface="Avenir Book"/>
                <a:cs typeface="Avenir Book"/>
              </a:rPr>
              <a:t>LMDz</a:t>
            </a:r>
            <a:r>
              <a:rPr lang="fr-FR" dirty="0" smtClean="0">
                <a:latin typeface="Avenir Book"/>
                <a:cs typeface="Avenir Book"/>
              </a:rPr>
              <a:t> </a:t>
            </a:r>
            <a:r>
              <a:rPr lang="fr-FR" dirty="0" err="1" smtClean="0">
                <a:latin typeface="Avenir Book"/>
                <a:cs typeface="Avenir Book"/>
              </a:rPr>
              <a:t>evaluation</a:t>
            </a:r>
            <a:r>
              <a:rPr lang="fr-FR" dirty="0" smtClean="0">
                <a:latin typeface="Avenir Book"/>
                <a:cs typeface="Avenir Book"/>
              </a:rPr>
              <a:t> atlas.</a:t>
            </a:r>
          </a:p>
          <a:p>
            <a:endParaRPr lang="fr-FR" sz="1400" i="1" dirty="0">
              <a:latin typeface="Avenir Book"/>
              <a:cs typeface="Avenir Book"/>
            </a:endParaRPr>
          </a:p>
          <a:p>
            <a:endParaRPr lang="fr-FR" sz="1400" i="1" dirty="0" smtClean="0">
              <a:latin typeface="Avenir Book"/>
              <a:cs typeface="Avenir Book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1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84605" y="2423188"/>
            <a:ext cx="60794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r>
              <a:rPr lang="fr-FR" b="1" dirty="0" err="1" smtClean="0">
                <a:latin typeface="Avenir Book"/>
                <a:cs typeface="Avenir Book"/>
              </a:rPr>
              <a:t>Ciclad</a:t>
            </a:r>
            <a:r>
              <a:rPr lang="fr-FR" b="1" dirty="0" smtClean="0">
                <a:latin typeface="Avenir Book"/>
                <a:cs typeface="Avenir Book"/>
              </a:rPr>
              <a:t>:</a:t>
            </a:r>
          </a:p>
          <a:p>
            <a:r>
              <a:rPr lang="fr-FR" dirty="0">
                <a:latin typeface="Avenir Book"/>
                <a:cs typeface="Avenir Book"/>
              </a:rPr>
              <a:t>	</a:t>
            </a:r>
            <a:r>
              <a:rPr lang="fr-FR" sz="1400" dirty="0" smtClean="0">
                <a:latin typeface="Avenir Book"/>
                <a:cs typeface="Avenir Book"/>
              </a:rPr>
              <a:t>sources=/home/</a:t>
            </a:r>
            <a:r>
              <a:rPr lang="fr-FR" sz="1400" dirty="0" err="1" smtClean="0">
                <a:latin typeface="Avenir Book"/>
                <a:cs typeface="Avenir Book"/>
              </a:rPr>
              <a:t>jservon</a:t>
            </a:r>
            <a:r>
              <a:rPr lang="fr-FR" sz="1400" dirty="0" smtClean="0">
                <a:latin typeface="Avenir Book"/>
                <a:cs typeface="Avenir Book"/>
              </a:rPr>
              <a:t>/C-ESM-EP/</a:t>
            </a:r>
            <a:r>
              <a:rPr lang="fr-FR" sz="1400" dirty="0" err="1" smtClean="0">
                <a:latin typeface="Avenir Book"/>
                <a:cs typeface="Avenir Book"/>
              </a:rPr>
              <a:t>src</a:t>
            </a:r>
            <a:endParaRPr lang="fr-FR" sz="1400" dirty="0" smtClean="0">
              <a:latin typeface="Avenir Book"/>
              <a:cs typeface="Avenir Book"/>
            </a:endParaRPr>
          </a:p>
          <a:p>
            <a:endParaRPr lang="fr-FR" sz="1400" dirty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r>
              <a:rPr lang="fr-FR" b="1" dirty="0" smtClean="0">
                <a:latin typeface="Avenir Book"/>
                <a:cs typeface="Avenir Book"/>
              </a:rPr>
              <a:t>Curie:</a:t>
            </a:r>
          </a:p>
          <a:p>
            <a:r>
              <a:rPr lang="fr-FR" dirty="0">
                <a:latin typeface="Avenir Book"/>
                <a:cs typeface="Avenir Book"/>
              </a:rPr>
              <a:t>	</a:t>
            </a:r>
            <a:r>
              <a:rPr lang="fr-FR" sz="1400" dirty="0" smtClean="0">
                <a:latin typeface="Avenir Book"/>
                <a:cs typeface="Avenir Book"/>
              </a:rPr>
              <a:t>sources=/ccc/cont003/home/</a:t>
            </a:r>
            <a:r>
              <a:rPr lang="fr-FR" sz="1400" dirty="0" err="1" smtClean="0">
                <a:latin typeface="Avenir Book"/>
                <a:cs typeface="Avenir Book"/>
              </a:rPr>
              <a:t>dsm</a:t>
            </a:r>
            <a:r>
              <a:rPr lang="fr-FR" sz="1400" dirty="0" smtClean="0">
                <a:latin typeface="Avenir Book"/>
                <a:cs typeface="Avenir Book"/>
              </a:rPr>
              <a:t>/p86jser/C-ESM-EP/</a:t>
            </a:r>
            <a:r>
              <a:rPr lang="fr-FR" sz="1400" dirty="0" err="1" smtClean="0">
                <a:latin typeface="Avenir Book"/>
                <a:cs typeface="Avenir Book"/>
              </a:rPr>
              <a:t>src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	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b="1" dirty="0" smtClean="0">
                <a:latin typeface="Avenir Book"/>
                <a:cs typeface="Avenir Book"/>
              </a:rPr>
              <a:t>For </a:t>
            </a:r>
            <a:r>
              <a:rPr lang="fr-FR" sz="1600" b="1" dirty="0" err="1" smtClean="0">
                <a:latin typeface="Avenir Book"/>
                <a:cs typeface="Avenir Book"/>
              </a:rPr>
              <a:t>both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Ciclad</a:t>
            </a:r>
            <a:r>
              <a:rPr lang="fr-FR" sz="1600" b="1" dirty="0" smtClean="0">
                <a:latin typeface="Avenir Book"/>
                <a:cs typeface="Avenir Book"/>
              </a:rPr>
              <a:t> and Curie, </a:t>
            </a:r>
            <a:r>
              <a:rPr lang="fr-FR" sz="1600" b="1" dirty="0" err="1">
                <a:latin typeface="Avenir Book"/>
                <a:cs typeface="Avenir Book"/>
              </a:rPr>
              <a:t>w</a:t>
            </a:r>
            <a:r>
              <a:rPr lang="fr-FR" sz="1600" b="1" dirty="0" err="1" smtClean="0">
                <a:latin typeface="Avenir Book"/>
                <a:cs typeface="Avenir Book"/>
              </a:rPr>
              <a:t>e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advise</a:t>
            </a:r>
            <a:r>
              <a:rPr lang="fr-FR" sz="1600" b="1" dirty="0" smtClean="0">
                <a:latin typeface="Avenir Book"/>
                <a:cs typeface="Avenir Book"/>
              </a:rPr>
              <a:t> to </a:t>
            </a:r>
            <a:r>
              <a:rPr lang="fr-FR" sz="1600" b="1" dirty="0" err="1" smtClean="0">
                <a:latin typeface="Avenir Book"/>
                <a:cs typeface="Avenir Book"/>
              </a:rPr>
              <a:t>work</a:t>
            </a:r>
            <a:r>
              <a:rPr lang="fr-FR" sz="1600" b="1" dirty="0" smtClean="0">
                <a:latin typeface="Avenir Book"/>
                <a:cs typeface="Avenir Book"/>
              </a:rPr>
              <a:t> on /home to </a:t>
            </a:r>
            <a:r>
              <a:rPr lang="fr-FR" sz="1600" b="1" dirty="0" err="1" smtClean="0">
                <a:latin typeface="Avenir Book"/>
                <a:cs typeface="Avenir Book"/>
              </a:rPr>
              <a:t>take</a:t>
            </a:r>
            <a:r>
              <a:rPr lang="fr-FR" sz="1600" b="1" dirty="0" smtClean="0">
                <a:latin typeface="Avenir Book"/>
                <a:cs typeface="Avenir Book"/>
              </a:rPr>
              <a:t> </a:t>
            </a:r>
            <a:r>
              <a:rPr lang="fr-FR" sz="1600" b="1" dirty="0" err="1" smtClean="0">
                <a:latin typeface="Avenir Book"/>
                <a:cs typeface="Avenir Book"/>
              </a:rPr>
              <a:t>advantage</a:t>
            </a:r>
            <a:r>
              <a:rPr lang="fr-FR" sz="1600" b="1" dirty="0" smtClean="0">
                <a:latin typeface="Avenir Book"/>
                <a:cs typeface="Avenir Book"/>
              </a:rPr>
              <a:t> of the backup.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27865" y="351904"/>
            <a:ext cx="49700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Getting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started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sz="2000" dirty="0" smtClean="0">
                <a:solidFill>
                  <a:schemeClr val="bg1"/>
                </a:solidFill>
                <a:latin typeface="Avenir Medium"/>
                <a:cs typeface="Avenir Medium"/>
              </a:rPr>
              <a:t>	</a:t>
            </a:r>
            <a:r>
              <a:rPr lang="fr-FR" sz="20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Getting</a:t>
            </a:r>
            <a:r>
              <a:rPr lang="fr-FR" sz="2000" dirty="0" smtClean="0">
                <a:solidFill>
                  <a:schemeClr val="bg1"/>
                </a:solidFill>
                <a:latin typeface="Avenir Medium"/>
                <a:cs typeface="Avenir Medium"/>
              </a:rPr>
              <a:t> the C-ESM-EP sources </a:t>
            </a:r>
            <a:r>
              <a:rPr lang="fr-FR" sz="20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folder</a:t>
            </a:r>
            <a:endParaRPr lang="fr-FR" sz="2000" dirty="0" smtClean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56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42709" y="1416020"/>
            <a:ext cx="8794562" cy="560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Copy the sources in a </a:t>
            </a:r>
            <a:r>
              <a:rPr lang="fr-FR" sz="1600" dirty="0" err="1" smtClean="0">
                <a:latin typeface="Avenir Book"/>
                <a:cs typeface="Avenir Book"/>
              </a:rPr>
              <a:t>working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directory:</a:t>
            </a:r>
            <a:endParaRPr lang="fr-FR" sz="1600" dirty="0" smtClean="0">
              <a:latin typeface="Avenir Book"/>
              <a:cs typeface="Avenir Book"/>
            </a:endParaRPr>
          </a:p>
          <a:p>
            <a:pPr marL="457200" lvl="2"/>
            <a:r>
              <a:rPr lang="fr-FR" sz="1400" dirty="0" smtClean="0">
                <a:latin typeface="Courier"/>
                <a:cs typeface="Courier"/>
              </a:rPr>
              <a:t>cd </a:t>
            </a:r>
            <a:r>
              <a:rPr lang="fr-FR" sz="1400" dirty="0" err="1" smtClean="0">
                <a:latin typeface="Courier"/>
                <a:cs typeface="Courier"/>
              </a:rPr>
              <a:t>my_working_directory</a:t>
            </a:r>
            <a:endParaRPr lang="fr-FR" sz="1400" dirty="0" smtClean="0">
              <a:latin typeface="Courier"/>
              <a:cs typeface="Courier"/>
            </a:endParaRPr>
          </a:p>
          <a:p>
            <a:pPr marL="457200" lvl="2"/>
            <a:r>
              <a:rPr lang="fr-FR" sz="1400" dirty="0" err="1" smtClean="0">
                <a:latin typeface="Courier"/>
                <a:cs typeface="Courier"/>
              </a:rPr>
              <a:t>mkdir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>
                <a:latin typeface="Courier"/>
                <a:cs typeface="Courier"/>
              </a:rPr>
              <a:t>-p C-ESM-</a:t>
            </a:r>
            <a:r>
              <a:rPr lang="fr-FR" sz="1400" dirty="0" smtClean="0">
                <a:latin typeface="Courier"/>
                <a:cs typeface="Courier"/>
              </a:rPr>
              <a:t>EP ; cd C-ESM-EP</a:t>
            </a:r>
            <a:endParaRPr lang="fr-FR" sz="1400" dirty="0">
              <a:latin typeface="Courier"/>
              <a:cs typeface="Courier"/>
            </a:endParaRPr>
          </a:p>
          <a:p>
            <a:pPr marL="457200" lvl="2"/>
            <a:r>
              <a:rPr lang="fr-FR" sz="1400" dirty="0" err="1" smtClean="0">
                <a:latin typeface="Courier"/>
                <a:cs typeface="Courier"/>
              </a:rPr>
              <a:t>cp</a:t>
            </a:r>
            <a:r>
              <a:rPr lang="fr-FR" sz="1400" dirty="0" smtClean="0">
                <a:latin typeface="Courier"/>
                <a:cs typeface="Courier"/>
              </a:rPr>
              <a:t> –r $</a:t>
            </a:r>
            <a:r>
              <a:rPr lang="fr-FR" sz="1400" dirty="0">
                <a:latin typeface="Courier"/>
                <a:cs typeface="Courier"/>
              </a:rPr>
              <a:t>{sources</a:t>
            </a:r>
            <a:r>
              <a:rPr lang="fr-FR" sz="1400" dirty="0" smtClean="0">
                <a:latin typeface="Courier"/>
                <a:cs typeface="Courier"/>
              </a:rPr>
              <a:t>}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. ; </a:t>
            </a:r>
            <a:r>
              <a:rPr lang="fr-FR" sz="1400" dirty="0" err="1" smtClean="0">
                <a:latin typeface="Courier"/>
                <a:cs typeface="Courier"/>
              </a:rPr>
              <a:t>cp</a:t>
            </a:r>
            <a:r>
              <a:rPr lang="fr-FR" sz="1400" dirty="0" smtClean="0">
                <a:latin typeface="Courier"/>
                <a:cs typeface="Courier"/>
              </a:rPr>
              <a:t> –r </a:t>
            </a:r>
            <a:r>
              <a:rPr lang="fr-FR" sz="1400" dirty="0" err="1" smtClean="0">
                <a:latin typeface="Courier"/>
                <a:cs typeface="Courier"/>
              </a:rPr>
              <a:t>src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work</a:t>
            </a:r>
            <a:endParaRPr lang="fr-FR" sz="1400" dirty="0" smtClean="0">
              <a:latin typeface="Courier"/>
              <a:cs typeface="Courier"/>
            </a:endParaRPr>
          </a:p>
          <a:p>
            <a:pPr marL="457200" lvl="2"/>
            <a:r>
              <a:rPr lang="fr-FR" sz="1400" dirty="0" smtClean="0">
                <a:latin typeface="Courier"/>
                <a:cs typeface="Courier"/>
              </a:rPr>
              <a:t>cd </a:t>
            </a:r>
            <a:r>
              <a:rPr lang="fr-FR" sz="1400" dirty="0" err="1" smtClean="0">
                <a:latin typeface="Courier"/>
                <a:cs typeface="Courier"/>
              </a:rPr>
              <a:t>work</a:t>
            </a:r>
            <a:endParaRPr lang="fr-FR" sz="1400" dirty="0" smtClean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Setup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pPr lvl="1"/>
            <a:r>
              <a:rPr lang="fr-FR" sz="1400" dirty="0" err="1">
                <a:latin typeface="Courier"/>
                <a:cs typeface="Courier"/>
              </a:rPr>
              <a:t>c</a:t>
            </a:r>
            <a:r>
              <a:rPr lang="fr-FR" sz="1400" dirty="0" err="1" smtClean="0">
                <a:latin typeface="Courier"/>
                <a:cs typeface="Courier"/>
              </a:rPr>
              <a:t>p</a:t>
            </a:r>
            <a:r>
              <a:rPr lang="fr-FR" sz="1400" dirty="0" smtClean="0">
                <a:latin typeface="Courier"/>
                <a:cs typeface="Courier"/>
              </a:rPr>
              <a:t> -r </a:t>
            </a:r>
            <a:r>
              <a:rPr lang="fr-FR" sz="1400" dirty="0" err="1" smtClean="0">
                <a:latin typeface="Courier"/>
                <a:cs typeface="Courier"/>
              </a:rPr>
              <a:t>comparison_example</a:t>
            </a:r>
            <a:r>
              <a:rPr lang="fr-FR" sz="1400" dirty="0" smtClean="0">
                <a:latin typeface="Courier"/>
                <a:cs typeface="Courier"/>
              </a:rPr>
              <a:t>/ </a:t>
            </a:r>
            <a:r>
              <a:rPr lang="fr-FR" sz="1400" dirty="0" err="1" smtClean="0">
                <a:latin typeface="Courier"/>
                <a:cs typeface="Courier"/>
              </a:rPr>
              <a:t>all_components_demo</a:t>
            </a:r>
            <a:r>
              <a:rPr lang="fr-FR" sz="1400" dirty="0" smtClean="0">
                <a:latin typeface="Courier"/>
                <a:cs typeface="Courier"/>
              </a:rPr>
              <a:t>/</a:t>
            </a:r>
            <a:endParaRPr lang="fr-FR" sz="1400" dirty="0" smtClean="0">
              <a:latin typeface="Courier"/>
              <a:cs typeface="Courier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AutoNum type="arabicPeriod"/>
            </a:pPr>
            <a:r>
              <a:rPr lang="fr-FR" sz="1600" dirty="0" smtClean="0">
                <a:latin typeface="Avenir Book"/>
                <a:cs typeface="Avenir Book"/>
              </a:rPr>
              <a:t>Run all the components </a:t>
            </a:r>
            <a:r>
              <a:rPr lang="fr-FR" sz="1600" dirty="0" err="1" smtClean="0">
                <a:latin typeface="Avenir Book"/>
                <a:cs typeface="Avenir Book"/>
              </a:rPr>
              <a:t>together</a:t>
            </a:r>
            <a:r>
              <a:rPr lang="fr-FR" sz="1600" dirty="0" smtClean="0">
                <a:latin typeface="Avenir Book"/>
                <a:cs typeface="Avenir Book"/>
              </a:rPr>
              <a:t> or </a:t>
            </a:r>
            <a:r>
              <a:rPr lang="fr-FR" sz="1600" dirty="0" err="1" smtClean="0">
                <a:latin typeface="Avenir Book"/>
                <a:cs typeface="Avenir Book"/>
              </a:rPr>
              <a:t>just</a:t>
            </a:r>
            <a:r>
              <a:rPr lang="fr-FR" sz="1600" dirty="0" smtClean="0">
                <a:latin typeface="Avenir Book"/>
                <a:cs typeface="Avenir Book"/>
              </a:rPr>
              <a:t> a </a:t>
            </a:r>
            <a:r>
              <a:rPr lang="fr-FR" sz="1600" dirty="0" err="1" smtClean="0">
                <a:latin typeface="Avenir Book"/>
                <a:cs typeface="Avenir Book"/>
              </a:rPr>
              <a:t>subset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r>
              <a:rPr lang="fr-FR" sz="1600" dirty="0" smtClean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python </a:t>
            </a:r>
            <a:r>
              <a:rPr lang="fr-FR" sz="1400" dirty="0" err="1">
                <a:latin typeface="Courier"/>
                <a:cs typeface="Courier"/>
              </a:rPr>
              <a:t>run_C</a:t>
            </a:r>
            <a:r>
              <a:rPr lang="fr-FR" sz="1400" dirty="0">
                <a:latin typeface="Courier"/>
                <a:cs typeface="Courier"/>
              </a:rPr>
              <a:t>-ESM-</a:t>
            </a:r>
            <a:r>
              <a:rPr lang="fr-FR" sz="1400" dirty="0" err="1">
                <a:latin typeface="Courier"/>
                <a:cs typeface="Courier"/>
              </a:rPr>
              <a:t>EP.py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all_components_demo</a:t>
            </a:r>
            <a:endParaRPr lang="fr-FR" sz="1400" dirty="0">
              <a:latin typeface="Courier"/>
              <a:cs typeface="Courier"/>
            </a:endParaRPr>
          </a:p>
          <a:p>
            <a:pPr marL="342900" indent="-342900">
              <a:buAutoNum type="arabicPeriod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fr-FR" sz="1600" dirty="0" err="1" smtClean="0">
                <a:latin typeface="Avenir Book"/>
                <a:cs typeface="Avenir Book"/>
              </a:rPr>
              <a:t>See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results</a:t>
            </a:r>
            <a:r>
              <a:rPr lang="fr-FR" sz="1600" dirty="0" smtClean="0">
                <a:latin typeface="Avenir Book"/>
                <a:cs typeface="Avenir Book"/>
              </a:rPr>
              <a:t> on the URL </a:t>
            </a:r>
            <a:r>
              <a:rPr lang="fr-FR" sz="1600" dirty="0" err="1" smtClean="0">
                <a:latin typeface="Avenir Book"/>
                <a:cs typeface="Avenir Book"/>
              </a:rPr>
              <a:t>returned</a:t>
            </a:r>
            <a:r>
              <a:rPr lang="fr-FR" sz="1600" dirty="0" smtClean="0">
                <a:latin typeface="Avenir Book"/>
                <a:cs typeface="Avenir Book"/>
              </a:rPr>
              <a:t> by </a:t>
            </a:r>
            <a:r>
              <a:rPr lang="fr-FR" sz="1600" dirty="0" err="1" smtClean="0">
                <a:latin typeface="Avenir Book"/>
                <a:cs typeface="Avenir Book"/>
              </a:rPr>
              <a:t>run_C</a:t>
            </a:r>
            <a:r>
              <a:rPr lang="fr-FR" sz="1600" dirty="0" smtClean="0">
                <a:latin typeface="Avenir Book"/>
                <a:cs typeface="Avenir Book"/>
              </a:rPr>
              <a:t>-ESM-</a:t>
            </a:r>
            <a:r>
              <a:rPr lang="fr-FR" sz="1600" dirty="0" err="1" smtClean="0">
                <a:latin typeface="Avenir Book"/>
                <a:cs typeface="Avenir Book"/>
              </a:rPr>
              <a:t>EP.py</a:t>
            </a: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endParaRPr lang="fr-FR" sz="1600" dirty="0" smtClean="0"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fr-FR" sz="1600" dirty="0" smtClean="0">
                <a:latin typeface="Avenir Book"/>
                <a:cs typeface="Avenir Book"/>
              </a:rPr>
              <a:t>If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only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want</a:t>
            </a:r>
            <a:r>
              <a:rPr lang="fr-FR" sz="1600" dirty="0" smtClean="0">
                <a:latin typeface="Avenir Book"/>
                <a:cs typeface="Avenir Book"/>
              </a:rPr>
              <a:t> the URL, </a:t>
            </a:r>
            <a:r>
              <a:rPr lang="fr-FR" sz="1600" dirty="0" err="1" smtClean="0">
                <a:latin typeface="Avenir Book"/>
                <a:cs typeface="Avenir Book"/>
              </a:rPr>
              <a:t>run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r>
              <a:rPr lang="fr-FR" sz="1600" dirty="0" smtClean="0">
                <a:latin typeface="Courier"/>
                <a:cs typeface="Courier"/>
              </a:rPr>
              <a:t>	</a:t>
            </a:r>
            <a:r>
              <a:rPr lang="fr-FR" sz="1400" dirty="0" smtClean="0">
                <a:latin typeface="Courier"/>
                <a:cs typeface="Courier"/>
              </a:rPr>
              <a:t>python </a:t>
            </a:r>
            <a:r>
              <a:rPr lang="fr-FR" sz="1400" dirty="0" err="1">
                <a:latin typeface="Courier"/>
                <a:cs typeface="Courier"/>
              </a:rPr>
              <a:t>run_C</a:t>
            </a:r>
            <a:r>
              <a:rPr lang="fr-FR" sz="1400" dirty="0">
                <a:latin typeface="Courier"/>
                <a:cs typeface="Courier"/>
              </a:rPr>
              <a:t>-ESM-</a:t>
            </a:r>
            <a:r>
              <a:rPr lang="fr-FR" sz="1400" dirty="0" err="1">
                <a:latin typeface="Courier"/>
                <a:cs typeface="Courier"/>
              </a:rPr>
              <a:t>EP.py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all_components_demo</a:t>
            </a:r>
            <a:r>
              <a:rPr lang="fr-FR" sz="1400" dirty="0" smtClean="0">
                <a:latin typeface="Courier"/>
                <a:cs typeface="Courier"/>
              </a:rPr>
              <a:t> url</a:t>
            </a:r>
            <a:endParaRPr lang="fr-FR" sz="1400" dirty="0">
              <a:latin typeface="Courier"/>
              <a:cs typeface="Courier"/>
            </a:endParaRPr>
          </a:p>
          <a:p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7865" y="382502"/>
            <a:ext cx="72639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The C-ESM-EP in a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nutshell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	The quick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way</a:t>
            </a:r>
            <a:r>
              <a:rPr lang="fr-FR" dirty="0" smtClean="0">
                <a:solidFill>
                  <a:schemeClr val="bg1"/>
                </a:solidFill>
                <a:latin typeface="Avenir Medium"/>
                <a:cs typeface="Avenir Medium"/>
              </a:rPr>
              <a:t> to use the C-ESM-EP on </a:t>
            </a:r>
            <a:r>
              <a:rPr lang="fr-FR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Ciclad</a:t>
            </a:r>
            <a:endParaRPr lang="fr-FR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373" y="1705444"/>
            <a:ext cx="8180915" cy="916964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599373" y="3042627"/>
            <a:ext cx="8180915" cy="285381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99373" y="3759825"/>
            <a:ext cx="8180915" cy="285381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Capture d’écran 2017-05-17 à 11.27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4630965"/>
            <a:ext cx="9144000" cy="131998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9373" y="6452444"/>
            <a:ext cx="8180915" cy="285381"/>
          </a:xfrm>
          <a:prstGeom prst="rect">
            <a:avLst/>
          </a:prstGeom>
          <a:noFill/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03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78257" y="1482563"/>
            <a:ext cx="7336818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Medium"/>
                <a:cs typeface="Avenir Medium"/>
              </a:rPr>
              <a:t>On </a:t>
            </a:r>
            <a:r>
              <a:rPr lang="fr-FR" sz="1600" b="1" dirty="0" err="1">
                <a:latin typeface="Avenir Medium"/>
                <a:cs typeface="Avenir Medium"/>
              </a:rPr>
              <a:t>Ciclad</a:t>
            </a:r>
            <a:r>
              <a:rPr lang="fr-FR" sz="1600" dirty="0">
                <a:latin typeface="Avenir Book"/>
                <a:cs typeface="Avenir Book"/>
              </a:rPr>
              <a:t>, </a:t>
            </a:r>
            <a:r>
              <a:rPr lang="fr-FR" sz="1600" dirty="0" err="1">
                <a:latin typeface="Avenir Book"/>
                <a:cs typeface="Avenir Book"/>
              </a:rPr>
              <a:t>we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can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write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directly</a:t>
            </a:r>
            <a:r>
              <a:rPr lang="fr-FR" sz="1600" dirty="0">
                <a:latin typeface="Avenir Book"/>
                <a:cs typeface="Avenir Book"/>
              </a:rPr>
              <a:t> on the </a:t>
            </a:r>
            <a:r>
              <a:rPr lang="fr-FR" sz="1600" dirty="0" err="1">
                <a:latin typeface="Avenir Book"/>
                <a:cs typeface="Avenir Book"/>
              </a:rPr>
              <a:t>dods</a:t>
            </a:r>
            <a:r>
              <a:rPr lang="fr-FR" sz="1600" dirty="0">
                <a:latin typeface="Avenir Book"/>
                <a:cs typeface="Avenir Book"/>
              </a:rPr>
              <a:t> server. </a:t>
            </a:r>
            <a:r>
              <a:rPr lang="fr-FR" sz="1600" dirty="0" err="1">
                <a:latin typeface="Avenir Book"/>
                <a:cs typeface="Avenir Book"/>
              </a:rPr>
              <a:t>Thus</a:t>
            </a:r>
            <a:r>
              <a:rPr lang="fr-FR" sz="1600" dirty="0">
                <a:latin typeface="Avenir Book"/>
                <a:cs typeface="Avenir Book"/>
              </a:rPr>
              <a:t>, the output directory </a:t>
            </a:r>
            <a:r>
              <a:rPr lang="fr-FR" sz="1600" dirty="0" err="1">
                <a:latin typeface="Avenir Book"/>
                <a:cs typeface="Avenir Book"/>
              </a:rPr>
              <a:t>is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automatically</a:t>
            </a:r>
            <a:r>
              <a:rPr lang="fr-FR" sz="1600" dirty="0">
                <a:latin typeface="Avenir Book"/>
                <a:cs typeface="Avenir Book"/>
              </a:rPr>
              <a:t> set to:</a:t>
            </a:r>
          </a:p>
          <a:p>
            <a:r>
              <a:rPr lang="fr-FR" sz="1600" dirty="0">
                <a:latin typeface="Avenir Book"/>
                <a:cs typeface="Avenir Book"/>
              </a:rPr>
              <a:t>CESMEP_OUT=/</a:t>
            </a:r>
            <a:r>
              <a:rPr lang="fr-FR" sz="1600" dirty="0" err="1">
                <a:latin typeface="Avenir Book"/>
                <a:cs typeface="Avenir Book"/>
              </a:rPr>
              <a:t>prodigfs</a:t>
            </a:r>
            <a:r>
              <a:rPr lang="fr-FR" sz="1600" dirty="0">
                <a:latin typeface="Avenir Book"/>
                <a:cs typeface="Avenir Book"/>
              </a:rPr>
              <a:t>/</a:t>
            </a:r>
            <a:r>
              <a:rPr lang="fr-FR" sz="1600" dirty="0" err="1">
                <a:latin typeface="Avenir Book"/>
                <a:cs typeface="Avenir Book"/>
              </a:rPr>
              <a:t>ipslfs</a:t>
            </a:r>
            <a:r>
              <a:rPr lang="fr-FR" sz="1600" dirty="0">
                <a:latin typeface="Avenir Book"/>
                <a:cs typeface="Avenir Book"/>
              </a:rPr>
              <a:t>/</a:t>
            </a:r>
            <a:r>
              <a:rPr lang="fr-FR" sz="1600" dirty="0" err="1">
                <a:latin typeface="Avenir Book"/>
                <a:cs typeface="Avenir Book"/>
              </a:rPr>
              <a:t>dods</a:t>
            </a:r>
            <a:r>
              <a:rPr lang="fr-FR" sz="1600" dirty="0">
                <a:latin typeface="Avenir Book"/>
                <a:cs typeface="Avenir Book"/>
              </a:rPr>
              <a:t>/${USER}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</a:t>
            </a:r>
            <a:r>
              <a:rPr lang="fr-FR" sz="1600" dirty="0" err="1" smtClean="0">
                <a:latin typeface="Avenir Book"/>
                <a:cs typeface="Avenir Book"/>
              </a:rPr>
              <a:t>result</a:t>
            </a:r>
            <a:r>
              <a:rPr lang="fr-FR" sz="1600" dirty="0" smtClean="0">
                <a:latin typeface="Avenir Book"/>
                <a:cs typeface="Avenir Book"/>
              </a:rPr>
              <a:t> of the C-ESM-EP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meant</a:t>
            </a:r>
            <a:r>
              <a:rPr lang="fr-FR" sz="1600" dirty="0" smtClean="0">
                <a:latin typeface="Avenir Book"/>
                <a:cs typeface="Avenir Book"/>
              </a:rPr>
              <a:t> to </a:t>
            </a:r>
            <a:r>
              <a:rPr lang="fr-FR" sz="1600" dirty="0" err="1" smtClean="0">
                <a:latin typeface="Avenir Book"/>
                <a:cs typeface="Avenir Book"/>
              </a:rPr>
              <a:t>be</a:t>
            </a:r>
            <a:r>
              <a:rPr lang="fr-FR" sz="1600" dirty="0" smtClean="0">
                <a:latin typeface="Avenir Book"/>
                <a:cs typeface="Avenir Book"/>
              </a:rPr>
              <a:t> portable, i.e.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copy the top directory of </a:t>
            </a:r>
            <a:r>
              <a:rPr lang="fr-FR" sz="1600" dirty="0" err="1" smtClean="0">
                <a:latin typeface="Avenir Book"/>
                <a:cs typeface="Avenir Book"/>
              </a:rPr>
              <a:t>your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r>
              <a:rPr lang="fr-FR" sz="1600" dirty="0" smtClean="0">
                <a:latin typeface="Avenir Book"/>
                <a:cs typeface="Avenir Book"/>
              </a:rPr>
              <a:t> on </a:t>
            </a:r>
            <a:r>
              <a:rPr lang="fr-FR" sz="1600" dirty="0" err="1" smtClean="0">
                <a:latin typeface="Avenir Book"/>
                <a:cs typeface="Avenir Book"/>
              </a:rPr>
              <a:t>any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space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that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access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a web browser and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be</a:t>
            </a:r>
            <a:r>
              <a:rPr lang="fr-FR" sz="1600" dirty="0" smtClean="0">
                <a:latin typeface="Avenir Book"/>
                <a:cs typeface="Avenir Book"/>
              </a:rPr>
              <a:t> able to </a:t>
            </a:r>
            <a:r>
              <a:rPr lang="fr-FR" sz="1600" dirty="0" err="1" smtClean="0">
                <a:latin typeface="Avenir Book"/>
                <a:cs typeface="Avenir Book"/>
              </a:rPr>
              <a:t>read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  <a:p>
            <a:endParaRPr lang="fr-FR" sz="1600" dirty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The output </a:t>
            </a:r>
            <a:r>
              <a:rPr lang="fr-FR" sz="1600" dirty="0" err="1" smtClean="0">
                <a:latin typeface="Avenir Book"/>
                <a:cs typeface="Avenir Book"/>
              </a:rPr>
              <a:t>tree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is</a:t>
            </a:r>
            <a:r>
              <a:rPr lang="fr-FR" sz="1600" dirty="0" smtClean="0">
                <a:latin typeface="Avenir Book"/>
                <a:cs typeface="Avenir Book"/>
              </a:rPr>
              <a:t>:</a:t>
            </a:r>
          </a:p>
          <a:p>
            <a:r>
              <a:rPr lang="fr-FR" sz="1600" b="1" dirty="0" smtClean="0">
                <a:latin typeface="Avenir Medium"/>
                <a:cs typeface="Avenir Medium"/>
              </a:rPr>
              <a:t>${CESMEP_OUT}/C-ESM-EP/${</a:t>
            </a:r>
            <a:r>
              <a:rPr lang="fr-FR" sz="1600" b="1" dirty="0" err="1" smtClean="0">
                <a:latin typeface="Avenir Medium"/>
                <a:cs typeface="Avenir Medium"/>
              </a:rPr>
              <a:t>comparison</a:t>
            </a:r>
            <a:r>
              <a:rPr lang="fr-FR" sz="1600" b="1" dirty="0" smtClean="0">
                <a:latin typeface="Avenir Medium"/>
                <a:cs typeface="Avenir Medium"/>
              </a:rPr>
              <a:t>}_user/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>
                <a:latin typeface="Avenir Book"/>
                <a:cs typeface="Avenir Book"/>
              </a:rPr>
              <a:t>	</a:t>
            </a:r>
            <a:r>
              <a:rPr lang="fr-FR" sz="1600" dirty="0" smtClean="0">
                <a:latin typeface="Avenir Book"/>
                <a:cs typeface="Avenir Book"/>
              </a:rPr>
              <a:t>	C-ESM-EP_${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r>
              <a:rPr lang="fr-FR" sz="1600" dirty="0" smtClean="0">
                <a:latin typeface="Avenir Book"/>
                <a:cs typeface="Avenir Book"/>
              </a:rPr>
              <a:t>}.html</a:t>
            </a:r>
          </a:p>
          <a:p>
            <a:r>
              <a:rPr lang="fr-FR" sz="1600" dirty="0">
                <a:latin typeface="Avenir Book"/>
                <a:cs typeface="Avenir Book"/>
              </a:rPr>
              <a:t>	</a:t>
            </a:r>
            <a:r>
              <a:rPr lang="fr-FR" sz="1600" dirty="0" smtClean="0">
                <a:latin typeface="Avenir Book"/>
                <a:cs typeface="Avenir Book"/>
              </a:rPr>
              <a:t>	</a:t>
            </a:r>
            <a:r>
              <a:rPr lang="fr-FR" sz="1600" b="1" dirty="0" smtClean="0">
                <a:latin typeface="Avenir Medium"/>
                <a:cs typeface="Avenir Medium"/>
              </a:rPr>
              <a:t>${component}_${</a:t>
            </a:r>
            <a:r>
              <a:rPr lang="fr-FR" sz="1600" b="1" dirty="0" err="1" smtClean="0">
                <a:latin typeface="Avenir Medium"/>
                <a:cs typeface="Avenir Medium"/>
              </a:rPr>
              <a:t>season</a:t>
            </a:r>
            <a:r>
              <a:rPr lang="fr-FR" sz="1600" b="1" dirty="0" smtClean="0">
                <a:latin typeface="Avenir Medium"/>
                <a:cs typeface="Avenir Medium"/>
              </a:rPr>
              <a:t>}/</a:t>
            </a: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>
                <a:latin typeface="Avenir Book"/>
                <a:cs typeface="Avenir Book"/>
              </a:rPr>
              <a:t>	</a:t>
            </a:r>
            <a:r>
              <a:rPr lang="fr-FR" sz="1600" dirty="0" smtClean="0">
                <a:latin typeface="Avenir Book"/>
                <a:cs typeface="Avenir Book"/>
              </a:rPr>
              <a:t>			atlas_${component}_${</a:t>
            </a:r>
            <a:r>
              <a:rPr lang="fr-FR" sz="1600" dirty="0" err="1" smtClean="0">
                <a:latin typeface="Avenir Book"/>
                <a:cs typeface="Avenir Book"/>
              </a:rPr>
              <a:t>comparison</a:t>
            </a:r>
            <a:r>
              <a:rPr lang="fr-FR" sz="1600" dirty="0" smtClean="0">
                <a:latin typeface="Avenir Book"/>
                <a:cs typeface="Avenir Book"/>
              </a:rPr>
              <a:t>}_${</a:t>
            </a:r>
            <a:r>
              <a:rPr lang="fr-FR" sz="1600" dirty="0" err="1" smtClean="0">
                <a:latin typeface="Avenir Book"/>
                <a:cs typeface="Avenir Book"/>
              </a:rPr>
              <a:t>season</a:t>
            </a:r>
            <a:r>
              <a:rPr lang="fr-FR" sz="1600" dirty="0" smtClean="0">
                <a:latin typeface="Avenir Book"/>
                <a:cs typeface="Avenir Book"/>
              </a:rPr>
              <a:t>}.html</a:t>
            </a:r>
          </a:p>
          <a:p>
            <a:r>
              <a:rPr lang="fr-FR" sz="1600" dirty="0">
                <a:latin typeface="Avenir Book"/>
                <a:cs typeface="Avenir Book"/>
              </a:rPr>
              <a:t>	</a:t>
            </a:r>
            <a:r>
              <a:rPr lang="fr-FR" sz="1600" dirty="0" smtClean="0">
                <a:latin typeface="Avenir Book"/>
                <a:cs typeface="Avenir Book"/>
              </a:rPr>
              <a:t>			</a:t>
            </a:r>
            <a:r>
              <a:rPr lang="fr-FR" sz="1600" dirty="0" err="1" smtClean="0">
                <a:latin typeface="Avenir Book"/>
                <a:cs typeface="Avenir Book"/>
              </a:rPr>
              <a:t>climaf_atlas</a:t>
            </a:r>
            <a:r>
              <a:rPr lang="fr-FR" sz="1600" dirty="0" smtClean="0">
                <a:latin typeface="Avenir Book"/>
                <a:cs typeface="Avenir Book"/>
              </a:rPr>
              <a:t>*.</a:t>
            </a:r>
            <a:r>
              <a:rPr lang="fr-FR" sz="1600" dirty="0" err="1" smtClean="0">
                <a:latin typeface="Avenir Book"/>
                <a:cs typeface="Avenir Book"/>
              </a:rPr>
              <a:t>png</a:t>
            </a:r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endParaRPr lang="fr-FR" sz="1600" dirty="0" smtClean="0">
              <a:latin typeface="Avenir Book"/>
              <a:cs typeface="Avenir Book"/>
            </a:endParaRPr>
          </a:p>
          <a:p>
            <a:r>
              <a:rPr lang="fr-FR" sz="1600" dirty="0" smtClean="0">
                <a:latin typeface="Avenir Book"/>
                <a:cs typeface="Avenir Book"/>
              </a:rPr>
              <a:t>In </a:t>
            </a:r>
            <a:r>
              <a:rPr lang="fr-FR" sz="1600" dirty="0" err="1" smtClean="0">
                <a:latin typeface="Avenir Book"/>
                <a:cs typeface="Avenir Book"/>
              </a:rPr>
              <a:t>every</a:t>
            </a:r>
            <a:r>
              <a:rPr lang="fr-FR" sz="1600" dirty="0">
                <a:latin typeface="Avenir Book"/>
                <a:cs typeface="Avenir Book"/>
              </a:rPr>
              <a:t> ${component}_${</a:t>
            </a:r>
            <a:r>
              <a:rPr lang="fr-FR" sz="1600" dirty="0" err="1">
                <a:latin typeface="Avenir Book"/>
                <a:cs typeface="Avenir Book"/>
              </a:rPr>
              <a:t>season</a:t>
            </a:r>
            <a:r>
              <a:rPr lang="fr-FR" sz="1600" dirty="0" smtClean="0">
                <a:latin typeface="Avenir Book"/>
                <a:cs typeface="Avenir Book"/>
              </a:rPr>
              <a:t>} directories </a:t>
            </a:r>
            <a:r>
              <a:rPr lang="fr-FR" sz="1600" dirty="0" err="1" smtClean="0">
                <a:latin typeface="Avenir Book"/>
                <a:cs typeface="Avenir Book"/>
              </a:rPr>
              <a:t>you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will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find</a:t>
            </a:r>
            <a:r>
              <a:rPr lang="fr-FR" sz="1600" dirty="0" smtClean="0">
                <a:latin typeface="Avenir Book"/>
                <a:cs typeface="Avenir Book"/>
              </a:rPr>
              <a:t> the html file of the atlas of the component, and the </a:t>
            </a:r>
            <a:r>
              <a:rPr lang="fr-FR" sz="1600" dirty="0" err="1" smtClean="0">
                <a:latin typeface="Avenir Book"/>
                <a:cs typeface="Avenir Book"/>
              </a:rPr>
              <a:t>png</a:t>
            </a:r>
            <a:r>
              <a:rPr lang="fr-FR" sz="1600" dirty="0" smtClean="0">
                <a:latin typeface="Avenir Book"/>
                <a:cs typeface="Avenir Book"/>
              </a:rPr>
              <a:t> images </a:t>
            </a:r>
            <a:r>
              <a:rPr lang="fr-FR" sz="1600" dirty="0" err="1" smtClean="0">
                <a:latin typeface="Avenir Book"/>
                <a:cs typeface="Avenir Book"/>
              </a:rPr>
              <a:t>coming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it</a:t>
            </a:r>
            <a:r>
              <a:rPr lang="fr-FR" sz="1600" dirty="0" smtClean="0">
                <a:latin typeface="Avenir Book"/>
                <a:cs typeface="Avenir Book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06007"/>
            <a:ext cx="9144000" cy="1070946"/>
          </a:xfrm>
          <a:prstGeom prst="rect">
            <a:avLst/>
          </a:prstGeom>
          <a:gradFill>
            <a:gsLst>
              <a:gs pos="47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6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27865" y="351904"/>
            <a:ext cx="613726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Getting</a:t>
            </a:r>
            <a:r>
              <a:rPr lang="fr-FR" sz="3200" dirty="0" smtClean="0">
                <a:solidFill>
                  <a:schemeClr val="bg1"/>
                </a:solidFill>
                <a:latin typeface="Avenir Medium"/>
                <a:cs typeface="Avenir Medium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started</a:t>
            </a:r>
            <a:endParaRPr lang="fr-FR" sz="3200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fr-FR" sz="2000" dirty="0" smtClean="0">
                <a:solidFill>
                  <a:schemeClr val="bg1"/>
                </a:solidFill>
                <a:latin typeface="Avenir Medium"/>
                <a:cs typeface="Avenir Medium"/>
              </a:rPr>
              <a:t>	Output directory for the </a:t>
            </a:r>
            <a:r>
              <a:rPr lang="fr-FR" sz="2000" dirty="0" err="1" smtClean="0">
                <a:solidFill>
                  <a:schemeClr val="bg1"/>
                </a:solidFill>
                <a:latin typeface="Avenir Medium"/>
                <a:cs typeface="Avenir Medium"/>
              </a:rPr>
              <a:t>results</a:t>
            </a:r>
            <a:r>
              <a:rPr lang="fr-FR" sz="2000" dirty="0" smtClean="0">
                <a:solidFill>
                  <a:schemeClr val="bg1"/>
                </a:solidFill>
                <a:latin typeface="Avenir Medium"/>
                <a:cs typeface="Avenir Medium"/>
              </a:rPr>
              <a:t> / portable atlas</a:t>
            </a:r>
          </a:p>
        </p:txBody>
      </p:sp>
      <p:pic>
        <p:nvPicPr>
          <p:cNvPr id="13" name="Image 12" descr="Logo-CliMAF-co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38" y="590140"/>
            <a:ext cx="1142432" cy="512310"/>
          </a:xfrm>
          <a:prstGeom prst="rect">
            <a:avLst/>
          </a:prstGeom>
        </p:spPr>
      </p:pic>
      <p:sp>
        <p:nvSpPr>
          <p:cNvPr id="3" name="Flèche à angle droit 2"/>
          <p:cNvSpPr/>
          <p:nvPr/>
        </p:nvSpPr>
        <p:spPr>
          <a:xfrm rot="5400000">
            <a:off x="1240115" y="4309540"/>
            <a:ext cx="522944" cy="493059"/>
          </a:xfrm>
          <a:prstGeom prst="bentUpArrow">
            <a:avLst>
              <a:gd name="adj1" fmla="val 25000"/>
              <a:gd name="adj2" fmla="val 25000"/>
              <a:gd name="adj3" fmla="val 267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à angle droit 6"/>
          <p:cNvSpPr/>
          <p:nvPr/>
        </p:nvSpPr>
        <p:spPr>
          <a:xfrm rot="5400000">
            <a:off x="2199339" y="5119353"/>
            <a:ext cx="522944" cy="493059"/>
          </a:xfrm>
          <a:prstGeom prst="bentUpArrow">
            <a:avLst>
              <a:gd name="adj1" fmla="val 25000"/>
              <a:gd name="adj2" fmla="val 25000"/>
              <a:gd name="adj3" fmla="val 267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 vers le bas 3"/>
          <p:cNvSpPr/>
          <p:nvPr/>
        </p:nvSpPr>
        <p:spPr>
          <a:xfrm>
            <a:off x="3496236" y="5788715"/>
            <a:ext cx="239058" cy="3585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C1C-0A13-B140-9554-AB13F6C3DB4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8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31034</TotalTime>
  <Words>5122</Words>
  <Application>Microsoft Macintosh PowerPoint</Application>
  <PresentationFormat>Présentation à l'écran (4:3)</PresentationFormat>
  <Paragraphs>769</Paragraphs>
  <Slides>66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67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Laboratoire des Sciences du Climat et de l'Environnement - CEA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Jérôme Servonnat</dc:creator>
  <cp:lastModifiedBy>Jérôme Servonnat</cp:lastModifiedBy>
  <cp:revision>282</cp:revision>
  <dcterms:created xsi:type="dcterms:W3CDTF">2017-01-16T10:19:40Z</dcterms:created>
  <dcterms:modified xsi:type="dcterms:W3CDTF">2017-05-18T08:38:56Z</dcterms:modified>
</cp:coreProperties>
</file>